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6675" y="364236"/>
            <a:ext cx="10518647" cy="13274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628110"/>
            <a:ext cx="10358120" cy="937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22807"/>
            <a:ext cx="5214620" cy="2494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727573" y="6450565"/>
            <a:ext cx="273494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001F5F"/>
                </a:solidFill>
                <a:latin typeface="Book Antiqua"/>
                <a:cs typeface="Book Antiqua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5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hyperlink" Target="mailto:flugtauglichkeit@gmail.com" TargetMode="External"/><Relationship Id="rId5" Type="http://schemas.openxmlformats.org/officeDocument/2006/relationships/image" Target="../media/image18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hyperlink" Target="mailto:flugtauglichkeit@gmail.com" TargetMode="External"/><Relationship Id="rId6" Type="http://schemas.openxmlformats.org/officeDocument/2006/relationships/hyperlink" Target="http://www.flugtauglichkeit.info/" TargetMode="External"/><Relationship Id="rId7" Type="http://schemas.openxmlformats.org/officeDocument/2006/relationships/hyperlink" Target="https://www.paypal.com/ncp/payment/7QZKC5Q9RNUTU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hyperlink" Target="https://voris.wolterskluwer-online.de/browse/document/25babaf4-a92f-4cd3-926a-a0ac640ae088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5163820" cy="6858000"/>
          </a:xfrm>
          <a:custGeom>
            <a:avLst/>
            <a:gdLst/>
            <a:ahLst/>
            <a:cxnLst/>
            <a:rect l="l" t="t" r="r" b="b"/>
            <a:pathLst>
              <a:path w="5163820" h="6858000">
                <a:moveTo>
                  <a:pt x="5163324" y="0"/>
                </a:moveTo>
                <a:lnTo>
                  <a:pt x="0" y="0"/>
                </a:lnTo>
                <a:lnTo>
                  <a:pt x="0" y="6858000"/>
                </a:lnTo>
                <a:lnTo>
                  <a:pt x="4721758" y="6858000"/>
                </a:lnTo>
                <a:lnTo>
                  <a:pt x="4704080" y="6845300"/>
                </a:lnTo>
                <a:lnTo>
                  <a:pt x="4699498" y="6845300"/>
                </a:lnTo>
                <a:lnTo>
                  <a:pt x="4697047" y="6832600"/>
                </a:lnTo>
                <a:lnTo>
                  <a:pt x="4697382" y="6832600"/>
                </a:lnTo>
                <a:lnTo>
                  <a:pt x="4701159" y="6819900"/>
                </a:lnTo>
                <a:lnTo>
                  <a:pt x="4692566" y="6794500"/>
                </a:lnTo>
                <a:lnTo>
                  <a:pt x="4690578" y="6794500"/>
                </a:lnTo>
                <a:lnTo>
                  <a:pt x="4694331" y="6781800"/>
                </a:lnTo>
                <a:lnTo>
                  <a:pt x="4702962" y="6769100"/>
                </a:lnTo>
                <a:lnTo>
                  <a:pt x="4699726" y="6743700"/>
                </a:lnTo>
                <a:lnTo>
                  <a:pt x="4695591" y="6731000"/>
                </a:lnTo>
                <a:lnTo>
                  <a:pt x="4692202" y="6731000"/>
                </a:lnTo>
                <a:lnTo>
                  <a:pt x="4691202" y="6705600"/>
                </a:lnTo>
                <a:lnTo>
                  <a:pt x="4688480" y="6692900"/>
                </a:lnTo>
                <a:lnTo>
                  <a:pt x="4687220" y="6680200"/>
                </a:lnTo>
                <a:lnTo>
                  <a:pt x="4684922" y="6667500"/>
                </a:lnTo>
                <a:lnTo>
                  <a:pt x="4679086" y="6642100"/>
                </a:lnTo>
                <a:lnTo>
                  <a:pt x="4673039" y="6616700"/>
                </a:lnTo>
                <a:lnTo>
                  <a:pt x="4671969" y="6591300"/>
                </a:lnTo>
                <a:lnTo>
                  <a:pt x="4673398" y="6565900"/>
                </a:lnTo>
                <a:lnTo>
                  <a:pt x="4674844" y="6553200"/>
                </a:lnTo>
                <a:lnTo>
                  <a:pt x="4672149" y="6502400"/>
                </a:lnTo>
                <a:lnTo>
                  <a:pt x="4666430" y="6464300"/>
                </a:lnTo>
                <a:lnTo>
                  <a:pt x="4659435" y="6413500"/>
                </a:lnTo>
                <a:lnTo>
                  <a:pt x="4652911" y="6375400"/>
                </a:lnTo>
                <a:lnTo>
                  <a:pt x="4645594" y="6337300"/>
                </a:lnTo>
                <a:lnTo>
                  <a:pt x="4637122" y="6299200"/>
                </a:lnTo>
                <a:lnTo>
                  <a:pt x="4630626" y="6261100"/>
                </a:lnTo>
                <a:lnTo>
                  <a:pt x="4629238" y="6235700"/>
                </a:lnTo>
                <a:lnTo>
                  <a:pt x="4625670" y="6096000"/>
                </a:lnTo>
                <a:lnTo>
                  <a:pt x="4620494" y="6057900"/>
                </a:lnTo>
                <a:lnTo>
                  <a:pt x="4614805" y="6019800"/>
                </a:lnTo>
                <a:lnTo>
                  <a:pt x="4614325" y="5994400"/>
                </a:lnTo>
                <a:lnTo>
                  <a:pt x="4624781" y="5981700"/>
                </a:lnTo>
                <a:lnTo>
                  <a:pt x="4621687" y="5969000"/>
                </a:lnTo>
                <a:lnTo>
                  <a:pt x="4625308" y="5956300"/>
                </a:lnTo>
                <a:lnTo>
                  <a:pt x="4629767" y="5956300"/>
                </a:lnTo>
                <a:lnTo>
                  <a:pt x="4629188" y="5943600"/>
                </a:lnTo>
                <a:lnTo>
                  <a:pt x="4609833" y="5918200"/>
                </a:lnTo>
                <a:lnTo>
                  <a:pt x="4605591" y="5867400"/>
                </a:lnTo>
                <a:lnTo>
                  <a:pt x="4605440" y="5854700"/>
                </a:lnTo>
                <a:lnTo>
                  <a:pt x="4605832" y="5854700"/>
                </a:lnTo>
                <a:lnTo>
                  <a:pt x="4606948" y="5842000"/>
                </a:lnTo>
                <a:lnTo>
                  <a:pt x="4608969" y="5829300"/>
                </a:lnTo>
                <a:lnTo>
                  <a:pt x="4607801" y="5778500"/>
                </a:lnTo>
                <a:lnTo>
                  <a:pt x="4611871" y="5753100"/>
                </a:lnTo>
                <a:lnTo>
                  <a:pt x="4617922" y="5702300"/>
                </a:lnTo>
                <a:lnTo>
                  <a:pt x="4621885" y="5676900"/>
                </a:lnTo>
                <a:lnTo>
                  <a:pt x="4620479" y="5664200"/>
                </a:lnTo>
                <a:lnTo>
                  <a:pt x="4626219" y="5638800"/>
                </a:lnTo>
                <a:lnTo>
                  <a:pt x="4633897" y="5626100"/>
                </a:lnTo>
                <a:lnTo>
                  <a:pt x="4638306" y="5600700"/>
                </a:lnTo>
                <a:lnTo>
                  <a:pt x="4633927" y="5562600"/>
                </a:lnTo>
                <a:lnTo>
                  <a:pt x="4634118" y="5537200"/>
                </a:lnTo>
                <a:lnTo>
                  <a:pt x="4635552" y="5511800"/>
                </a:lnTo>
                <a:lnTo>
                  <a:pt x="4634903" y="5473700"/>
                </a:lnTo>
                <a:lnTo>
                  <a:pt x="4630016" y="5422900"/>
                </a:lnTo>
                <a:lnTo>
                  <a:pt x="4625655" y="5359400"/>
                </a:lnTo>
                <a:lnTo>
                  <a:pt x="4619028" y="5270500"/>
                </a:lnTo>
                <a:lnTo>
                  <a:pt x="4616508" y="5245100"/>
                </a:lnTo>
                <a:lnTo>
                  <a:pt x="4614456" y="5232400"/>
                </a:lnTo>
                <a:lnTo>
                  <a:pt x="4613698" y="5219700"/>
                </a:lnTo>
                <a:lnTo>
                  <a:pt x="4615065" y="5219700"/>
                </a:lnTo>
                <a:lnTo>
                  <a:pt x="4599234" y="5181600"/>
                </a:lnTo>
                <a:lnTo>
                  <a:pt x="4598904" y="5156200"/>
                </a:lnTo>
                <a:lnTo>
                  <a:pt x="4603585" y="5143500"/>
                </a:lnTo>
                <a:lnTo>
                  <a:pt x="4602784" y="5118100"/>
                </a:lnTo>
                <a:lnTo>
                  <a:pt x="4606287" y="5080000"/>
                </a:lnTo>
                <a:lnTo>
                  <a:pt x="4609072" y="5054600"/>
                </a:lnTo>
                <a:lnTo>
                  <a:pt x="4610555" y="5029200"/>
                </a:lnTo>
                <a:lnTo>
                  <a:pt x="4610150" y="5016500"/>
                </a:lnTo>
                <a:lnTo>
                  <a:pt x="4623227" y="4991100"/>
                </a:lnTo>
                <a:lnTo>
                  <a:pt x="4639544" y="4978400"/>
                </a:lnTo>
                <a:lnTo>
                  <a:pt x="4649366" y="4953000"/>
                </a:lnTo>
                <a:lnTo>
                  <a:pt x="4642954" y="4927600"/>
                </a:lnTo>
                <a:lnTo>
                  <a:pt x="4652910" y="4927600"/>
                </a:lnTo>
                <a:lnTo>
                  <a:pt x="4651124" y="4914900"/>
                </a:lnTo>
                <a:lnTo>
                  <a:pt x="4648552" y="4902200"/>
                </a:lnTo>
                <a:lnTo>
                  <a:pt x="4656150" y="4889500"/>
                </a:lnTo>
                <a:lnTo>
                  <a:pt x="4665711" y="4876800"/>
                </a:lnTo>
                <a:lnTo>
                  <a:pt x="4669324" y="4864100"/>
                </a:lnTo>
                <a:lnTo>
                  <a:pt x="4670193" y="4864100"/>
                </a:lnTo>
                <a:lnTo>
                  <a:pt x="4671517" y="4851400"/>
                </a:lnTo>
                <a:lnTo>
                  <a:pt x="4683043" y="4826000"/>
                </a:lnTo>
                <a:lnTo>
                  <a:pt x="4691314" y="4800600"/>
                </a:lnTo>
                <a:lnTo>
                  <a:pt x="4694764" y="4762500"/>
                </a:lnTo>
                <a:lnTo>
                  <a:pt x="4691824" y="4737100"/>
                </a:lnTo>
                <a:lnTo>
                  <a:pt x="4697014" y="4699000"/>
                </a:lnTo>
                <a:lnTo>
                  <a:pt x="4701698" y="4673600"/>
                </a:lnTo>
                <a:lnTo>
                  <a:pt x="4703725" y="4660900"/>
                </a:lnTo>
                <a:lnTo>
                  <a:pt x="4700943" y="4635500"/>
                </a:lnTo>
                <a:lnTo>
                  <a:pt x="4699760" y="4610100"/>
                </a:lnTo>
                <a:lnTo>
                  <a:pt x="4702187" y="4584700"/>
                </a:lnTo>
                <a:lnTo>
                  <a:pt x="4707501" y="4572000"/>
                </a:lnTo>
                <a:lnTo>
                  <a:pt x="4714976" y="4546600"/>
                </a:lnTo>
                <a:lnTo>
                  <a:pt x="4715098" y="4533900"/>
                </a:lnTo>
                <a:lnTo>
                  <a:pt x="4715217" y="4521200"/>
                </a:lnTo>
                <a:lnTo>
                  <a:pt x="4715337" y="4508500"/>
                </a:lnTo>
                <a:lnTo>
                  <a:pt x="4718264" y="4457700"/>
                </a:lnTo>
                <a:lnTo>
                  <a:pt x="4723079" y="4419600"/>
                </a:lnTo>
                <a:lnTo>
                  <a:pt x="4713837" y="4368800"/>
                </a:lnTo>
                <a:lnTo>
                  <a:pt x="4717300" y="4318000"/>
                </a:lnTo>
                <a:lnTo>
                  <a:pt x="4723011" y="4267200"/>
                </a:lnTo>
                <a:lnTo>
                  <a:pt x="4720513" y="4229100"/>
                </a:lnTo>
                <a:lnTo>
                  <a:pt x="4722291" y="4203700"/>
                </a:lnTo>
                <a:lnTo>
                  <a:pt x="4723182" y="4178300"/>
                </a:lnTo>
                <a:lnTo>
                  <a:pt x="4726903" y="4165600"/>
                </a:lnTo>
                <a:lnTo>
                  <a:pt x="4757699" y="4051300"/>
                </a:lnTo>
                <a:lnTo>
                  <a:pt x="4760018" y="4013200"/>
                </a:lnTo>
                <a:lnTo>
                  <a:pt x="4767573" y="3962400"/>
                </a:lnTo>
                <a:lnTo>
                  <a:pt x="4771404" y="3911600"/>
                </a:lnTo>
                <a:lnTo>
                  <a:pt x="4762550" y="3886200"/>
                </a:lnTo>
                <a:lnTo>
                  <a:pt x="4759177" y="3848100"/>
                </a:lnTo>
                <a:lnTo>
                  <a:pt x="4758872" y="3835400"/>
                </a:lnTo>
                <a:lnTo>
                  <a:pt x="4755612" y="3822700"/>
                </a:lnTo>
                <a:lnTo>
                  <a:pt x="4743373" y="3784600"/>
                </a:lnTo>
                <a:lnTo>
                  <a:pt x="4742631" y="3771900"/>
                </a:lnTo>
                <a:lnTo>
                  <a:pt x="4737893" y="3746500"/>
                </a:lnTo>
                <a:lnTo>
                  <a:pt x="4732451" y="3733800"/>
                </a:lnTo>
                <a:lnTo>
                  <a:pt x="4729594" y="3708400"/>
                </a:lnTo>
                <a:lnTo>
                  <a:pt x="4728185" y="3695700"/>
                </a:lnTo>
                <a:lnTo>
                  <a:pt x="4727659" y="3683000"/>
                </a:lnTo>
                <a:lnTo>
                  <a:pt x="4727448" y="3670300"/>
                </a:lnTo>
                <a:lnTo>
                  <a:pt x="4722190" y="3657600"/>
                </a:lnTo>
                <a:lnTo>
                  <a:pt x="4715167" y="3644900"/>
                </a:lnTo>
                <a:lnTo>
                  <a:pt x="4715141" y="3606800"/>
                </a:lnTo>
                <a:lnTo>
                  <a:pt x="4722660" y="3606800"/>
                </a:lnTo>
                <a:lnTo>
                  <a:pt x="4719878" y="3594100"/>
                </a:lnTo>
                <a:lnTo>
                  <a:pt x="4722266" y="3581400"/>
                </a:lnTo>
                <a:lnTo>
                  <a:pt x="4718189" y="3556000"/>
                </a:lnTo>
                <a:lnTo>
                  <a:pt x="4711103" y="3543300"/>
                </a:lnTo>
                <a:lnTo>
                  <a:pt x="4702048" y="3543300"/>
                </a:lnTo>
                <a:lnTo>
                  <a:pt x="4695748" y="3505200"/>
                </a:lnTo>
                <a:lnTo>
                  <a:pt x="4701628" y="3492500"/>
                </a:lnTo>
                <a:lnTo>
                  <a:pt x="4696942" y="3479800"/>
                </a:lnTo>
                <a:lnTo>
                  <a:pt x="4696330" y="3467100"/>
                </a:lnTo>
                <a:lnTo>
                  <a:pt x="4695967" y="3454400"/>
                </a:lnTo>
                <a:lnTo>
                  <a:pt x="4695696" y="3441700"/>
                </a:lnTo>
                <a:lnTo>
                  <a:pt x="4695355" y="3429000"/>
                </a:lnTo>
                <a:lnTo>
                  <a:pt x="4693513" y="3429000"/>
                </a:lnTo>
                <a:lnTo>
                  <a:pt x="4695126" y="3416300"/>
                </a:lnTo>
                <a:lnTo>
                  <a:pt x="4693348" y="3416300"/>
                </a:lnTo>
                <a:lnTo>
                  <a:pt x="4681042" y="3390900"/>
                </a:lnTo>
                <a:lnTo>
                  <a:pt x="4675682" y="3365500"/>
                </a:lnTo>
                <a:lnTo>
                  <a:pt x="4659795" y="3340100"/>
                </a:lnTo>
                <a:lnTo>
                  <a:pt x="4661827" y="3327400"/>
                </a:lnTo>
                <a:lnTo>
                  <a:pt x="4645672" y="3289300"/>
                </a:lnTo>
                <a:lnTo>
                  <a:pt x="4647831" y="3289300"/>
                </a:lnTo>
                <a:lnTo>
                  <a:pt x="4653622" y="3263900"/>
                </a:lnTo>
                <a:lnTo>
                  <a:pt x="4652505" y="3263900"/>
                </a:lnTo>
                <a:lnTo>
                  <a:pt x="4650072" y="3238500"/>
                </a:lnTo>
                <a:lnTo>
                  <a:pt x="4653988" y="3225800"/>
                </a:lnTo>
                <a:lnTo>
                  <a:pt x="4653955" y="3213100"/>
                </a:lnTo>
                <a:lnTo>
                  <a:pt x="4639678" y="3187700"/>
                </a:lnTo>
                <a:lnTo>
                  <a:pt x="4643958" y="3175000"/>
                </a:lnTo>
                <a:lnTo>
                  <a:pt x="4645199" y="3175000"/>
                </a:lnTo>
                <a:lnTo>
                  <a:pt x="4643693" y="3162300"/>
                </a:lnTo>
                <a:lnTo>
                  <a:pt x="4639729" y="3162300"/>
                </a:lnTo>
                <a:lnTo>
                  <a:pt x="4640081" y="3149600"/>
                </a:lnTo>
                <a:lnTo>
                  <a:pt x="4644529" y="3136900"/>
                </a:lnTo>
                <a:lnTo>
                  <a:pt x="4646529" y="3124200"/>
                </a:lnTo>
                <a:lnTo>
                  <a:pt x="4639538" y="3111500"/>
                </a:lnTo>
                <a:lnTo>
                  <a:pt x="4644724" y="3098800"/>
                </a:lnTo>
                <a:lnTo>
                  <a:pt x="4644491" y="3086100"/>
                </a:lnTo>
                <a:lnTo>
                  <a:pt x="4644582" y="3073400"/>
                </a:lnTo>
                <a:lnTo>
                  <a:pt x="4650740" y="3073400"/>
                </a:lnTo>
                <a:lnTo>
                  <a:pt x="4647647" y="3060700"/>
                </a:lnTo>
                <a:lnTo>
                  <a:pt x="4641945" y="3048000"/>
                </a:lnTo>
                <a:lnTo>
                  <a:pt x="4635538" y="3035300"/>
                </a:lnTo>
                <a:lnTo>
                  <a:pt x="4630331" y="3022600"/>
                </a:lnTo>
                <a:lnTo>
                  <a:pt x="4626936" y="3009900"/>
                </a:lnTo>
                <a:lnTo>
                  <a:pt x="4618576" y="3009900"/>
                </a:lnTo>
                <a:lnTo>
                  <a:pt x="4618939" y="2997200"/>
                </a:lnTo>
                <a:lnTo>
                  <a:pt x="4620361" y="2997200"/>
                </a:lnTo>
                <a:lnTo>
                  <a:pt x="4623739" y="2984500"/>
                </a:lnTo>
                <a:lnTo>
                  <a:pt x="4630115" y="2984500"/>
                </a:lnTo>
                <a:lnTo>
                  <a:pt x="4625430" y="2971800"/>
                </a:lnTo>
                <a:lnTo>
                  <a:pt x="4626263" y="2959100"/>
                </a:lnTo>
                <a:lnTo>
                  <a:pt x="4629340" y="2933700"/>
                </a:lnTo>
                <a:lnTo>
                  <a:pt x="4631385" y="2921000"/>
                </a:lnTo>
                <a:lnTo>
                  <a:pt x="4630011" y="2895600"/>
                </a:lnTo>
                <a:lnTo>
                  <a:pt x="4627865" y="2870200"/>
                </a:lnTo>
                <a:lnTo>
                  <a:pt x="4625679" y="2844800"/>
                </a:lnTo>
                <a:lnTo>
                  <a:pt x="4624184" y="2832100"/>
                </a:lnTo>
                <a:lnTo>
                  <a:pt x="4624146" y="2806700"/>
                </a:lnTo>
                <a:lnTo>
                  <a:pt x="4617529" y="2794000"/>
                </a:lnTo>
                <a:lnTo>
                  <a:pt x="4612792" y="2768600"/>
                </a:lnTo>
                <a:lnTo>
                  <a:pt x="4618990" y="2755900"/>
                </a:lnTo>
                <a:lnTo>
                  <a:pt x="4614951" y="2743200"/>
                </a:lnTo>
                <a:lnTo>
                  <a:pt x="4618634" y="2730500"/>
                </a:lnTo>
                <a:lnTo>
                  <a:pt x="4614646" y="2730500"/>
                </a:lnTo>
                <a:lnTo>
                  <a:pt x="4607547" y="2717800"/>
                </a:lnTo>
                <a:lnTo>
                  <a:pt x="4621441" y="2667000"/>
                </a:lnTo>
                <a:lnTo>
                  <a:pt x="4626216" y="2641600"/>
                </a:lnTo>
                <a:lnTo>
                  <a:pt x="4626311" y="2628900"/>
                </a:lnTo>
                <a:lnTo>
                  <a:pt x="4626406" y="2616200"/>
                </a:lnTo>
                <a:lnTo>
                  <a:pt x="4632591" y="2603500"/>
                </a:lnTo>
                <a:lnTo>
                  <a:pt x="4633652" y="2590800"/>
                </a:lnTo>
                <a:lnTo>
                  <a:pt x="4632759" y="2578100"/>
                </a:lnTo>
                <a:lnTo>
                  <a:pt x="4631548" y="2565400"/>
                </a:lnTo>
                <a:lnTo>
                  <a:pt x="4631651" y="2552700"/>
                </a:lnTo>
                <a:lnTo>
                  <a:pt x="4647603" y="2501900"/>
                </a:lnTo>
                <a:lnTo>
                  <a:pt x="4649120" y="2489200"/>
                </a:lnTo>
                <a:lnTo>
                  <a:pt x="4656123" y="2463800"/>
                </a:lnTo>
                <a:lnTo>
                  <a:pt x="4657648" y="2451100"/>
                </a:lnTo>
                <a:lnTo>
                  <a:pt x="4656761" y="2451100"/>
                </a:lnTo>
                <a:lnTo>
                  <a:pt x="4657078" y="2438400"/>
                </a:lnTo>
                <a:lnTo>
                  <a:pt x="4657636" y="2425700"/>
                </a:lnTo>
                <a:lnTo>
                  <a:pt x="4657471" y="2413000"/>
                </a:lnTo>
                <a:lnTo>
                  <a:pt x="4673051" y="2400300"/>
                </a:lnTo>
                <a:lnTo>
                  <a:pt x="4676886" y="2374900"/>
                </a:lnTo>
                <a:lnTo>
                  <a:pt x="4679677" y="2349500"/>
                </a:lnTo>
                <a:lnTo>
                  <a:pt x="4692129" y="2336800"/>
                </a:lnTo>
                <a:lnTo>
                  <a:pt x="4704974" y="2324100"/>
                </a:lnTo>
                <a:lnTo>
                  <a:pt x="4716837" y="2298700"/>
                </a:lnTo>
                <a:lnTo>
                  <a:pt x="4726908" y="2286000"/>
                </a:lnTo>
                <a:lnTo>
                  <a:pt x="4734382" y="2260600"/>
                </a:lnTo>
                <a:lnTo>
                  <a:pt x="4736083" y="2247900"/>
                </a:lnTo>
                <a:lnTo>
                  <a:pt x="4735588" y="2235200"/>
                </a:lnTo>
                <a:lnTo>
                  <a:pt x="4735732" y="2222500"/>
                </a:lnTo>
                <a:lnTo>
                  <a:pt x="4739347" y="2197100"/>
                </a:lnTo>
                <a:lnTo>
                  <a:pt x="4736755" y="2171700"/>
                </a:lnTo>
                <a:lnTo>
                  <a:pt x="4733105" y="2159000"/>
                </a:lnTo>
                <a:lnTo>
                  <a:pt x="4734704" y="2133600"/>
                </a:lnTo>
                <a:lnTo>
                  <a:pt x="4747856" y="2108200"/>
                </a:lnTo>
                <a:lnTo>
                  <a:pt x="4754410" y="2032000"/>
                </a:lnTo>
                <a:lnTo>
                  <a:pt x="4793284" y="1981200"/>
                </a:lnTo>
                <a:lnTo>
                  <a:pt x="4797234" y="1968500"/>
                </a:lnTo>
                <a:lnTo>
                  <a:pt x="4808093" y="1955800"/>
                </a:lnTo>
                <a:lnTo>
                  <a:pt x="4807292" y="1943100"/>
                </a:lnTo>
                <a:lnTo>
                  <a:pt x="4802327" y="1943100"/>
                </a:lnTo>
                <a:lnTo>
                  <a:pt x="4802584" y="1930400"/>
                </a:lnTo>
                <a:lnTo>
                  <a:pt x="4803509" y="1930400"/>
                </a:lnTo>
                <a:lnTo>
                  <a:pt x="4804561" y="1917700"/>
                </a:lnTo>
                <a:lnTo>
                  <a:pt x="4804371" y="1917700"/>
                </a:lnTo>
                <a:lnTo>
                  <a:pt x="4810518" y="1905000"/>
                </a:lnTo>
                <a:lnTo>
                  <a:pt x="4798618" y="1905000"/>
                </a:lnTo>
                <a:lnTo>
                  <a:pt x="4796319" y="1892300"/>
                </a:lnTo>
                <a:lnTo>
                  <a:pt x="4797163" y="1879600"/>
                </a:lnTo>
                <a:lnTo>
                  <a:pt x="4792306" y="1866900"/>
                </a:lnTo>
                <a:lnTo>
                  <a:pt x="4795605" y="1866900"/>
                </a:lnTo>
                <a:lnTo>
                  <a:pt x="4798761" y="1854200"/>
                </a:lnTo>
                <a:lnTo>
                  <a:pt x="4801750" y="1854200"/>
                </a:lnTo>
                <a:lnTo>
                  <a:pt x="4804549" y="1841500"/>
                </a:lnTo>
                <a:lnTo>
                  <a:pt x="4805730" y="1841500"/>
                </a:lnTo>
                <a:lnTo>
                  <a:pt x="4806061" y="1828800"/>
                </a:lnTo>
                <a:lnTo>
                  <a:pt x="4809426" y="1828800"/>
                </a:lnTo>
                <a:lnTo>
                  <a:pt x="4811903" y="1816100"/>
                </a:lnTo>
                <a:lnTo>
                  <a:pt x="4809363" y="1816100"/>
                </a:lnTo>
                <a:lnTo>
                  <a:pt x="4815602" y="1803400"/>
                </a:lnTo>
                <a:lnTo>
                  <a:pt x="4816760" y="1803400"/>
                </a:lnTo>
                <a:lnTo>
                  <a:pt x="4805311" y="1790700"/>
                </a:lnTo>
                <a:lnTo>
                  <a:pt x="4812107" y="1778000"/>
                </a:lnTo>
                <a:lnTo>
                  <a:pt x="4811903" y="1778000"/>
                </a:lnTo>
                <a:lnTo>
                  <a:pt x="4809040" y="1765300"/>
                </a:lnTo>
                <a:lnTo>
                  <a:pt x="4807864" y="1752600"/>
                </a:lnTo>
                <a:lnTo>
                  <a:pt x="4815024" y="1739900"/>
                </a:lnTo>
                <a:lnTo>
                  <a:pt x="4817830" y="1739900"/>
                </a:lnTo>
                <a:lnTo>
                  <a:pt x="4817194" y="1727200"/>
                </a:lnTo>
                <a:lnTo>
                  <a:pt x="4814023" y="1727200"/>
                </a:lnTo>
                <a:lnTo>
                  <a:pt x="4819981" y="1701800"/>
                </a:lnTo>
                <a:lnTo>
                  <a:pt x="4822305" y="1689100"/>
                </a:lnTo>
                <a:lnTo>
                  <a:pt x="4823423" y="1676400"/>
                </a:lnTo>
                <a:lnTo>
                  <a:pt x="4825758" y="1651000"/>
                </a:lnTo>
                <a:lnTo>
                  <a:pt x="4835165" y="1638300"/>
                </a:lnTo>
                <a:lnTo>
                  <a:pt x="4835602" y="1625600"/>
                </a:lnTo>
                <a:lnTo>
                  <a:pt x="4833089" y="1600200"/>
                </a:lnTo>
                <a:lnTo>
                  <a:pt x="4833645" y="1587500"/>
                </a:lnTo>
                <a:lnTo>
                  <a:pt x="4829568" y="1549400"/>
                </a:lnTo>
                <a:lnTo>
                  <a:pt x="4830213" y="1549400"/>
                </a:lnTo>
                <a:lnTo>
                  <a:pt x="4829771" y="1536700"/>
                </a:lnTo>
                <a:lnTo>
                  <a:pt x="4828997" y="1536700"/>
                </a:lnTo>
                <a:lnTo>
                  <a:pt x="4828641" y="1524000"/>
                </a:lnTo>
                <a:lnTo>
                  <a:pt x="4831727" y="1524000"/>
                </a:lnTo>
                <a:lnTo>
                  <a:pt x="4832955" y="1511300"/>
                </a:lnTo>
                <a:lnTo>
                  <a:pt x="4833054" y="1485900"/>
                </a:lnTo>
                <a:lnTo>
                  <a:pt x="4833975" y="1473200"/>
                </a:lnTo>
                <a:lnTo>
                  <a:pt x="4836944" y="1460500"/>
                </a:lnTo>
                <a:lnTo>
                  <a:pt x="4841216" y="1447800"/>
                </a:lnTo>
                <a:lnTo>
                  <a:pt x="4844757" y="1447800"/>
                </a:lnTo>
                <a:lnTo>
                  <a:pt x="4845532" y="1435100"/>
                </a:lnTo>
                <a:lnTo>
                  <a:pt x="4844580" y="1435100"/>
                </a:lnTo>
                <a:lnTo>
                  <a:pt x="4863757" y="1409700"/>
                </a:lnTo>
                <a:lnTo>
                  <a:pt x="4870932" y="1371600"/>
                </a:lnTo>
                <a:lnTo>
                  <a:pt x="4898961" y="1308100"/>
                </a:lnTo>
                <a:lnTo>
                  <a:pt x="4902695" y="1219200"/>
                </a:lnTo>
                <a:lnTo>
                  <a:pt x="4910874" y="1206500"/>
                </a:lnTo>
                <a:lnTo>
                  <a:pt x="4915141" y="1193800"/>
                </a:lnTo>
                <a:lnTo>
                  <a:pt x="4917207" y="1181100"/>
                </a:lnTo>
                <a:lnTo>
                  <a:pt x="4918786" y="1168400"/>
                </a:lnTo>
                <a:lnTo>
                  <a:pt x="4925256" y="1130300"/>
                </a:lnTo>
                <a:lnTo>
                  <a:pt x="4927068" y="1117600"/>
                </a:lnTo>
                <a:lnTo>
                  <a:pt x="4925481" y="1092200"/>
                </a:lnTo>
                <a:lnTo>
                  <a:pt x="4921758" y="1066800"/>
                </a:lnTo>
                <a:lnTo>
                  <a:pt x="4930512" y="1028700"/>
                </a:lnTo>
                <a:lnTo>
                  <a:pt x="4941098" y="990600"/>
                </a:lnTo>
                <a:lnTo>
                  <a:pt x="4961007" y="952500"/>
                </a:lnTo>
                <a:lnTo>
                  <a:pt x="4997729" y="901700"/>
                </a:lnTo>
                <a:lnTo>
                  <a:pt x="5023904" y="825500"/>
                </a:lnTo>
                <a:lnTo>
                  <a:pt x="5031392" y="812800"/>
                </a:lnTo>
                <a:lnTo>
                  <a:pt x="5042327" y="787400"/>
                </a:lnTo>
                <a:lnTo>
                  <a:pt x="5050959" y="774700"/>
                </a:lnTo>
                <a:lnTo>
                  <a:pt x="5051539" y="762000"/>
                </a:lnTo>
                <a:lnTo>
                  <a:pt x="5066474" y="736600"/>
                </a:lnTo>
                <a:lnTo>
                  <a:pt x="5071859" y="723900"/>
                </a:lnTo>
                <a:lnTo>
                  <a:pt x="5074894" y="723900"/>
                </a:lnTo>
                <a:lnTo>
                  <a:pt x="5074119" y="698500"/>
                </a:lnTo>
                <a:lnTo>
                  <a:pt x="5075631" y="698500"/>
                </a:lnTo>
                <a:lnTo>
                  <a:pt x="5075758" y="685800"/>
                </a:lnTo>
                <a:lnTo>
                  <a:pt x="5084070" y="673100"/>
                </a:lnTo>
                <a:lnTo>
                  <a:pt x="5096043" y="647700"/>
                </a:lnTo>
                <a:lnTo>
                  <a:pt x="5108306" y="622300"/>
                </a:lnTo>
                <a:lnTo>
                  <a:pt x="5117414" y="609600"/>
                </a:lnTo>
                <a:lnTo>
                  <a:pt x="5114266" y="596900"/>
                </a:lnTo>
                <a:lnTo>
                  <a:pt x="5111029" y="584200"/>
                </a:lnTo>
                <a:lnTo>
                  <a:pt x="5136032" y="584200"/>
                </a:lnTo>
                <a:lnTo>
                  <a:pt x="5131714" y="546100"/>
                </a:lnTo>
                <a:lnTo>
                  <a:pt x="5134483" y="533400"/>
                </a:lnTo>
                <a:lnTo>
                  <a:pt x="5120919" y="495300"/>
                </a:lnTo>
                <a:lnTo>
                  <a:pt x="5118036" y="495300"/>
                </a:lnTo>
                <a:lnTo>
                  <a:pt x="5117261" y="482600"/>
                </a:lnTo>
                <a:lnTo>
                  <a:pt x="5123078" y="482600"/>
                </a:lnTo>
                <a:lnTo>
                  <a:pt x="5139944" y="355600"/>
                </a:lnTo>
                <a:lnTo>
                  <a:pt x="5140581" y="342900"/>
                </a:lnTo>
                <a:lnTo>
                  <a:pt x="5140866" y="330200"/>
                </a:lnTo>
                <a:lnTo>
                  <a:pt x="5141495" y="304800"/>
                </a:lnTo>
                <a:lnTo>
                  <a:pt x="5143169" y="266700"/>
                </a:lnTo>
                <a:lnTo>
                  <a:pt x="5141784" y="241300"/>
                </a:lnTo>
                <a:lnTo>
                  <a:pt x="5138942" y="228600"/>
                </a:lnTo>
                <a:lnTo>
                  <a:pt x="5136474" y="215900"/>
                </a:lnTo>
                <a:lnTo>
                  <a:pt x="5136210" y="190500"/>
                </a:lnTo>
                <a:lnTo>
                  <a:pt x="5134330" y="177800"/>
                </a:lnTo>
                <a:lnTo>
                  <a:pt x="5132671" y="152400"/>
                </a:lnTo>
                <a:lnTo>
                  <a:pt x="5134486" y="139700"/>
                </a:lnTo>
                <a:lnTo>
                  <a:pt x="5143030" y="139700"/>
                </a:lnTo>
                <a:lnTo>
                  <a:pt x="5131491" y="101600"/>
                </a:lnTo>
                <a:lnTo>
                  <a:pt x="5137267" y="76200"/>
                </a:lnTo>
                <a:lnTo>
                  <a:pt x="5147305" y="63500"/>
                </a:lnTo>
                <a:lnTo>
                  <a:pt x="5148554" y="25400"/>
                </a:lnTo>
                <a:lnTo>
                  <a:pt x="5154599" y="25400"/>
                </a:lnTo>
                <a:lnTo>
                  <a:pt x="5159248" y="12700"/>
                </a:lnTo>
                <a:lnTo>
                  <a:pt x="5162791" y="12700"/>
                </a:lnTo>
                <a:lnTo>
                  <a:pt x="5163324" y="0"/>
                </a:lnTo>
                <a:close/>
              </a:path>
            </a:pathLst>
          </a:custGeom>
          <a:solidFill>
            <a:srgbClr val="82766A">
              <a:alpha val="149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2705" rIns="0" bIns="0" rtlCol="0" vert="horz">
            <a:spAutoFit/>
          </a:bodyPr>
          <a:lstStyle/>
          <a:p>
            <a:pPr marL="12700">
              <a:lnSpc>
                <a:spcPts val="3329"/>
              </a:lnSpc>
              <a:spcBef>
                <a:spcPts val="95"/>
              </a:spcBef>
            </a:pPr>
            <a:r>
              <a:rPr dirty="0" sz="2800"/>
              <a:t>How</a:t>
            </a:r>
            <a:r>
              <a:rPr dirty="0" sz="2800" spc="-30"/>
              <a:t> </a:t>
            </a:r>
            <a:r>
              <a:rPr dirty="0" sz="2800"/>
              <a:t>To</a:t>
            </a:r>
            <a:r>
              <a:rPr dirty="0" sz="2800" spc="-30"/>
              <a:t> </a:t>
            </a:r>
            <a:r>
              <a:rPr dirty="0" sz="2800" spc="-10"/>
              <a:t>Medical</a:t>
            </a:r>
            <a:endParaRPr sz="2800"/>
          </a:p>
          <a:p>
            <a:pPr marL="12700">
              <a:lnSpc>
                <a:spcPts val="1650"/>
              </a:lnSpc>
            </a:pPr>
            <a:r>
              <a:rPr dirty="0" sz="1400"/>
              <a:t>oder:</a:t>
            </a:r>
            <a:r>
              <a:rPr dirty="0" sz="1400" spc="-35"/>
              <a:t> </a:t>
            </a:r>
            <a:r>
              <a:rPr dirty="0" sz="1400"/>
              <a:t>Airberts</a:t>
            </a:r>
            <a:r>
              <a:rPr dirty="0" sz="1400" spc="-35"/>
              <a:t> </a:t>
            </a:r>
            <a:r>
              <a:rPr dirty="0" sz="1400" spc="-10"/>
              <a:t>Flügelwerkstatt</a:t>
            </a:r>
            <a:endParaRPr sz="1400"/>
          </a:p>
        </p:txBody>
      </p:sp>
      <p:grpSp>
        <p:nvGrpSpPr>
          <p:cNvPr id="4" name="object 4" descr=""/>
          <p:cNvGrpSpPr/>
          <p:nvPr/>
        </p:nvGrpSpPr>
        <p:grpSpPr>
          <a:xfrm>
            <a:off x="3307079" y="495655"/>
            <a:ext cx="6754495" cy="4893945"/>
            <a:chOff x="3307079" y="495655"/>
            <a:chExt cx="6754495" cy="489394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07079" y="1289303"/>
              <a:ext cx="393191" cy="37490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7579" y="495655"/>
              <a:ext cx="4893754" cy="4893754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940876" y="2184449"/>
            <a:ext cx="3291840" cy="278257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 marR="5080" indent="228600">
              <a:lnSpc>
                <a:spcPts val="1939"/>
              </a:lnSpc>
              <a:spcBef>
                <a:spcPts val="34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Tipps</a:t>
            </a:r>
            <a:r>
              <a:rPr dirty="0" sz="18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8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Tricks</a:t>
            </a:r>
            <a:r>
              <a:rPr dirty="0" sz="18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8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Book Antiqua"/>
                <a:cs typeface="Book Antiqua"/>
              </a:rPr>
              <a:t>Medical- Problemen</a:t>
            </a:r>
            <a:endParaRPr sz="1800">
              <a:latin typeface="Book Antiqua"/>
              <a:cs typeface="Book Antiqua"/>
            </a:endParaRPr>
          </a:p>
          <a:p>
            <a:pPr marL="12700" marR="575945" indent="-635">
              <a:lnSpc>
                <a:spcPts val="1939"/>
              </a:lnSpc>
              <a:spcBef>
                <a:spcPts val="1005"/>
              </a:spcBef>
              <a:buFont typeface="Arial"/>
              <a:buChar char="•"/>
              <a:tabLst>
                <a:tab pos="12700" algn="l"/>
                <a:tab pos="241300" algn="l"/>
              </a:tabLst>
            </a:pP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Übersicht</a:t>
            </a:r>
            <a:r>
              <a:rPr dirty="0" sz="18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über</a:t>
            </a:r>
            <a:r>
              <a:rPr dirty="0" sz="18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8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 spc="-20">
                <a:solidFill>
                  <a:srgbClr val="001F5F"/>
                </a:solidFill>
                <a:latin typeface="Book Antiqua"/>
                <a:cs typeface="Book Antiqua"/>
              </a:rPr>
              <a:t>LBA- </a:t>
            </a:r>
            <a:r>
              <a:rPr dirty="0" sz="1800" spc="-10">
                <a:solidFill>
                  <a:srgbClr val="001F5F"/>
                </a:solidFill>
                <a:latin typeface="Book Antiqua"/>
                <a:cs typeface="Book Antiqua"/>
              </a:rPr>
              <a:t>Verfahren</a:t>
            </a:r>
            <a:endParaRPr sz="1800">
              <a:latin typeface="Book Antiqua"/>
              <a:cs typeface="Book Antiqua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800" spc="-10">
                <a:solidFill>
                  <a:srgbClr val="001F5F"/>
                </a:solidFill>
                <a:latin typeface="Book Antiqua"/>
                <a:cs typeface="Book Antiqua"/>
              </a:rPr>
              <a:t>Rechtsschutzoptionen</a:t>
            </a:r>
            <a:endParaRPr sz="1800">
              <a:latin typeface="Book Antiqua"/>
              <a:cs typeface="Book Antiqua"/>
            </a:endParaRPr>
          </a:p>
          <a:p>
            <a:pPr marL="12700" marR="309880" indent="228600">
              <a:lnSpc>
                <a:spcPts val="1939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800" spc="-10">
                <a:solidFill>
                  <a:srgbClr val="001F5F"/>
                </a:solidFill>
                <a:latin typeface="Book Antiqua"/>
                <a:cs typeface="Book Antiqua"/>
              </a:rPr>
              <a:t>Empfehlungen</a:t>
            </a:r>
            <a:r>
              <a:rPr dirty="0" sz="18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8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Book Antiqua"/>
                <a:cs typeface="Book Antiqua"/>
              </a:rPr>
              <a:t>Deinen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konkreten</a:t>
            </a:r>
            <a:r>
              <a:rPr dirty="0" sz="18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Fall</a:t>
            </a:r>
            <a:r>
              <a:rPr dirty="0" sz="18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8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Book Antiqua"/>
                <a:cs typeface="Book Antiqua"/>
              </a:rPr>
              <a:t>Nachfrage</a:t>
            </a:r>
            <a:endParaRPr sz="1800">
              <a:latin typeface="Book Antiqua"/>
              <a:cs typeface="Book Antiqua"/>
            </a:endParaRPr>
          </a:p>
          <a:p>
            <a:pPr marL="12700" marR="165100" indent="228600">
              <a:lnSpc>
                <a:spcPts val="1939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Skript</a:t>
            </a:r>
            <a:r>
              <a:rPr dirty="0" sz="18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(137</a:t>
            </a:r>
            <a:r>
              <a:rPr dirty="0" sz="18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S.</a:t>
            </a:r>
            <a:r>
              <a:rPr dirty="0" sz="18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+</a:t>
            </a:r>
            <a:r>
              <a:rPr dirty="0" sz="18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Anhang)</a:t>
            </a:r>
            <a:r>
              <a:rPr dirty="0" sz="18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 spc="-25">
                <a:solidFill>
                  <a:srgbClr val="001F5F"/>
                </a:solidFill>
                <a:latin typeface="Book Antiqua"/>
                <a:cs typeface="Book Antiqua"/>
              </a:rPr>
              <a:t>mit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allen</a:t>
            </a:r>
            <a:r>
              <a:rPr dirty="0" sz="18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Infos</a:t>
            </a:r>
            <a:r>
              <a:rPr dirty="0" sz="18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18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>
                <a:solidFill>
                  <a:srgbClr val="001F5F"/>
                </a:solidFill>
                <a:latin typeface="Book Antiqua"/>
                <a:cs typeface="Book Antiqua"/>
              </a:rPr>
              <a:t>PDF</a:t>
            </a:r>
            <a:r>
              <a:rPr dirty="0" sz="18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Book Antiqua"/>
                <a:cs typeface="Book Antiqua"/>
              </a:rPr>
              <a:t>erhältlich</a:t>
            </a:r>
            <a:endParaRPr sz="1800">
              <a:latin typeface="Book Antiqua"/>
              <a:cs typeface="Book Antiqu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917940" y="4897628"/>
            <a:ext cx="2604770" cy="9417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5"/>
              </a:spcBef>
            </a:pP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1200" spc="-2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1200" spc="-2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Airbert.</a:t>
            </a:r>
            <a:r>
              <a:rPr dirty="0" sz="1200" spc="-3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Er</a:t>
            </a:r>
            <a:r>
              <a:rPr dirty="0" sz="1200" spc="-2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hatte</a:t>
            </a:r>
            <a:r>
              <a:rPr dirty="0" sz="1200" spc="-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2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20" i="1">
                <a:solidFill>
                  <a:srgbClr val="001F5F"/>
                </a:solidFill>
                <a:latin typeface="Book Antiqua"/>
                <a:cs typeface="Book Antiqua"/>
              </a:rPr>
              <a:t>etwas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medizinische</a:t>
            </a:r>
            <a:r>
              <a:rPr dirty="0" sz="1200" spc="-4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Probleme,</a:t>
            </a:r>
            <a:r>
              <a:rPr dirty="0" sz="1200" spc="-3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daher</a:t>
            </a:r>
            <a:r>
              <a:rPr dirty="0" sz="1200" spc="-2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200" spc="-4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 i="1">
                <a:solidFill>
                  <a:srgbClr val="001F5F"/>
                </a:solidFill>
                <a:latin typeface="Book Antiqua"/>
                <a:cs typeface="Book Antiqua"/>
              </a:rPr>
              <a:t>Pflaster.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Er</a:t>
            </a:r>
            <a:r>
              <a:rPr dirty="0" sz="12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hat</a:t>
            </a:r>
            <a:r>
              <a:rPr dirty="0" sz="1200" spc="-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12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12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Kampf gegen</a:t>
            </a:r>
            <a:r>
              <a:rPr dirty="0" sz="1200" spc="-3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2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20" i="1">
                <a:solidFill>
                  <a:srgbClr val="001F5F"/>
                </a:solidFill>
                <a:latin typeface="Book Antiqua"/>
                <a:cs typeface="Book Antiqua"/>
              </a:rPr>
              <a:t>LBA-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Flugmedizin</a:t>
            </a:r>
            <a:r>
              <a:rPr dirty="0" sz="1200" spc="-3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gewonnen</a:t>
            </a:r>
            <a:r>
              <a:rPr dirty="0" sz="1200" spc="-3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200" spc="-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200" spc="-4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hilft</a:t>
            </a:r>
            <a:r>
              <a:rPr dirty="0" sz="1200" spc="-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20" i="1">
                <a:solidFill>
                  <a:srgbClr val="001F5F"/>
                </a:solidFill>
                <a:latin typeface="Book Antiqua"/>
                <a:cs typeface="Book Antiqua"/>
              </a:rPr>
              <a:t>Dir,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damit</a:t>
            </a:r>
            <a:r>
              <a:rPr dirty="0" sz="1200" spc="-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2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12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2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schaffst</a:t>
            </a:r>
            <a:r>
              <a:rPr dirty="0" sz="1200" spc="-2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50">
                <a:solidFill>
                  <a:srgbClr val="001F5F"/>
                </a:solidFill>
                <a:latin typeface="Wingdings"/>
                <a:cs typeface="Wingdings"/>
              </a:rPr>
              <a:t></a:t>
            </a:r>
            <a:endParaRPr sz="120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2498725">
              <a:lnSpc>
                <a:spcPct val="100000"/>
              </a:lnSpc>
              <a:spcBef>
                <a:spcPts val="100"/>
              </a:spcBef>
            </a:pPr>
            <a:r>
              <a:rPr dirty="0"/>
              <a:t>Einstweilige</a:t>
            </a:r>
            <a:r>
              <a:rPr dirty="0" spc="-65"/>
              <a:t> </a:t>
            </a:r>
            <a:r>
              <a:rPr dirty="0"/>
              <a:t>Anordnung,</a:t>
            </a:r>
            <a:r>
              <a:rPr dirty="0" spc="-55"/>
              <a:t> </a:t>
            </a:r>
            <a:r>
              <a:rPr dirty="0"/>
              <a:t>§</a:t>
            </a:r>
            <a:r>
              <a:rPr dirty="0" spc="-40"/>
              <a:t> </a:t>
            </a:r>
            <a:r>
              <a:rPr dirty="0"/>
              <a:t>123</a:t>
            </a:r>
            <a:r>
              <a:rPr dirty="0" spc="-35"/>
              <a:t> </a:t>
            </a:r>
            <a:r>
              <a:rPr dirty="0" spc="-20"/>
              <a:t>VwGO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6939" y="1714436"/>
            <a:ext cx="10359390" cy="1905000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Antrag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ebenfalls</a:t>
            </a:r>
            <a:r>
              <a:rPr dirty="0" sz="20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beim</a:t>
            </a:r>
            <a:r>
              <a:rPr dirty="0" sz="20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Verwaltungsgericht</a:t>
            </a:r>
            <a:r>
              <a:rPr dirty="0" sz="20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Braunschweig</a:t>
            </a:r>
            <a:endParaRPr sz="2000">
              <a:latin typeface="Book Antiqua"/>
              <a:cs typeface="Book Antiqua"/>
            </a:endParaRPr>
          </a:p>
          <a:p>
            <a:pPr marL="241300" marR="5080" indent="-228600">
              <a:lnSpc>
                <a:spcPts val="216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Gericht</a:t>
            </a:r>
            <a:r>
              <a:rPr dirty="0" sz="20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trifft</a:t>
            </a:r>
            <a:r>
              <a:rPr dirty="0" sz="2000" spc="3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vorläufige</a:t>
            </a:r>
            <a:r>
              <a:rPr dirty="0" sz="20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Regelung</a:t>
            </a:r>
            <a:r>
              <a:rPr dirty="0" sz="20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20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begrenzten</a:t>
            </a:r>
            <a:r>
              <a:rPr dirty="0" sz="20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Zeitraum,</a:t>
            </a:r>
            <a:r>
              <a:rPr dirty="0" sz="20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wenn/weil</a:t>
            </a:r>
            <a:r>
              <a:rPr dirty="0" sz="20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Behörde</a:t>
            </a:r>
            <a:r>
              <a:rPr dirty="0" sz="2000" spc="3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nicht handelt</a:t>
            </a:r>
            <a:endParaRPr sz="2000">
              <a:latin typeface="Book Antiqua"/>
              <a:cs typeface="Book Antiqua"/>
            </a:endParaRPr>
          </a:p>
          <a:p>
            <a:pPr marL="241300" indent="-228600">
              <a:lnSpc>
                <a:spcPct val="100000"/>
              </a:lnSpc>
              <a:spcBef>
                <a:spcPts val="74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Voraussetzungen:</a:t>
            </a:r>
            <a:r>
              <a:rPr dirty="0" sz="2000" spc="-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Anordnungs</a:t>
            </a: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anspruch</a:t>
            </a:r>
            <a:r>
              <a:rPr dirty="0" sz="2000" spc="-10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20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Anordnungs</a:t>
            </a:r>
            <a:r>
              <a:rPr dirty="0" sz="2000" spc="-10" b="1">
                <a:solidFill>
                  <a:srgbClr val="001F5F"/>
                </a:solidFill>
                <a:latin typeface="Book Antiqua"/>
                <a:cs typeface="Book Antiqua"/>
              </a:rPr>
              <a:t>grund</a:t>
            </a:r>
            <a:endParaRPr sz="2000">
              <a:latin typeface="Book Antiqua"/>
              <a:cs typeface="Book Antiqua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  <a:tab pos="2998470" algn="l"/>
                <a:tab pos="4079875" algn="l"/>
                <a:tab pos="4921250" algn="l"/>
                <a:tab pos="5524500" algn="l"/>
                <a:tab pos="6243955" algn="l"/>
                <a:tab pos="7755890" algn="l"/>
                <a:tab pos="8298180" algn="l"/>
                <a:tab pos="8883015" algn="l"/>
                <a:tab pos="9439275" algn="l"/>
              </a:tabLst>
            </a:pPr>
            <a:r>
              <a:rPr dirty="0" sz="2000" spc="-10" b="1">
                <a:solidFill>
                  <a:srgbClr val="001F5F"/>
                </a:solidFill>
                <a:latin typeface="Book Antiqua"/>
                <a:cs typeface="Book Antiqua"/>
              </a:rPr>
              <a:t>Anordnungsanspruch</a:t>
            </a: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besteht,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verpflichtet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ist,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Dir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ein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Medical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144979" y="3562673"/>
            <a:ext cx="1012888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auszustellen</a:t>
            </a:r>
            <a:r>
              <a:rPr dirty="0" sz="2000" spc="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(mit</a:t>
            </a:r>
            <a:r>
              <a:rPr dirty="0" sz="2000" spc="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Einschränkungen</a:t>
            </a:r>
            <a:r>
              <a:rPr dirty="0" sz="20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ohne)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2000" spc="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hierfür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musst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darlegen,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dass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2000" spc="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15412" y="3741592"/>
            <a:ext cx="10356850" cy="2305685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240665">
              <a:lnSpc>
                <a:spcPct val="100000"/>
              </a:lnSpc>
              <a:spcBef>
                <a:spcPts val="855"/>
              </a:spcBef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medizinischen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Anforderungen</a:t>
            </a:r>
            <a:r>
              <a:rPr dirty="0" sz="2000" spc="-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erfüllst.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20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Fliegerarzt</a:t>
            </a:r>
            <a:r>
              <a:rPr dirty="0" sz="2000" spc="-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abstimmen!</a:t>
            </a:r>
            <a:endParaRPr sz="2000">
              <a:latin typeface="Book Antiqua"/>
              <a:cs typeface="Book Antiqua"/>
            </a:endParaRPr>
          </a:p>
          <a:p>
            <a:pPr marL="240029" marR="5080" indent="-227965">
              <a:lnSpc>
                <a:spcPts val="2160"/>
              </a:lnSpc>
              <a:spcBef>
                <a:spcPts val="1025"/>
              </a:spcBef>
              <a:buChar char="•"/>
              <a:tabLst>
                <a:tab pos="240029" algn="l"/>
                <a:tab pos="241300" algn="l"/>
              </a:tabLst>
            </a:pPr>
            <a:r>
              <a:rPr dirty="0" sz="200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Anordnungsgrund</a:t>
            </a:r>
            <a:r>
              <a:rPr dirty="0" sz="2000" spc="3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besteht,</a:t>
            </a:r>
            <a:r>
              <a:rPr dirty="0" sz="2000" spc="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20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2000" spc="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Sache</a:t>
            </a:r>
            <a:r>
              <a:rPr dirty="0" sz="2000" spc="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besonders</a:t>
            </a:r>
            <a:r>
              <a:rPr dirty="0" sz="2000" spc="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eilbedürftig</a:t>
            </a:r>
            <a:r>
              <a:rPr dirty="0" sz="20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ist,</a:t>
            </a:r>
            <a:r>
              <a:rPr dirty="0" sz="20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weil</a:t>
            </a:r>
            <a:r>
              <a:rPr dirty="0" sz="20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Dir</a:t>
            </a:r>
            <a:r>
              <a:rPr dirty="0" sz="20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konkrete,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irreversible</a:t>
            </a:r>
            <a:r>
              <a:rPr dirty="0" sz="20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Nachteile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drohen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(z.B.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bereits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ein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Jobverlust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unmittelbar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Raum</a:t>
            </a:r>
            <a:r>
              <a:rPr dirty="0" sz="20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steht)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74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Zuständig</a:t>
            </a:r>
            <a:r>
              <a:rPr dirty="0" sz="20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20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Verwaltungsgericht</a:t>
            </a:r>
            <a:r>
              <a:rPr dirty="0" sz="2000" spc="-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Braunschweig,</a:t>
            </a:r>
            <a:r>
              <a:rPr dirty="0" sz="2000" spc="-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2.</a:t>
            </a:r>
            <a:r>
              <a:rPr dirty="0" sz="20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Kammer</a:t>
            </a:r>
            <a:endParaRPr sz="2000">
              <a:latin typeface="Book Antiqua"/>
              <a:cs typeface="Book Antiqua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Sollte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ebenfalls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über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Rechtsanwalt</a:t>
            </a:r>
            <a:r>
              <a:rPr dirty="0" sz="20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erhoben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endParaRPr sz="2000">
              <a:latin typeface="Book Antiqua"/>
              <a:cs typeface="Book Antiqua"/>
            </a:endParaRPr>
          </a:p>
          <a:p>
            <a:pPr marL="241935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Klage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Hauptsache</a:t>
            </a:r>
            <a:r>
              <a:rPr dirty="0" sz="20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gleichzeitig</a:t>
            </a:r>
            <a:r>
              <a:rPr dirty="0" sz="20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danach</a:t>
            </a:r>
            <a:endParaRPr sz="20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3053080">
              <a:lnSpc>
                <a:spcPct val="100000"/>
              </a:lnSpc>
              <a:spcBef>
                <a:spcPts val="100"/>
              </a:spcBef>
            </a:pPr>
            <a:r>
              <a:rPr dirty="0"/>
              <a:t>Untätigkeitsklage,</a:t>
            </a:r>
            <a:r>
              <a:rPr dirty="0" spc="-70"/>
              <a:t> </a:t>
            </a:r>
            <a:r>
              <a:rPr dirty="0"/>
              <a:t>§</a:t>
            </a:r>
            <a:r>
              <a:rPr dirty="0" spc="-35"/>
              <a:t> </a:t>
            </a:r>
            <a:r>
              <a:rPr dirty="0"/>
              <a:t>75</a:t>
            </a:r>
            <a:r>
              <a:rPr dirty="0" spc="-30"/>
              <a:t> </a:t>
            </a:r>
            <a:r>
              <a:rPr dirty="0" spc="-20"/>
              <a:t>VwGO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6217" y="1791588"/>
            <a:ext cx="10358120" cy="280352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algn="just" marL="239395" marR="5080" indent="-226695">
              <a:lnSpc>
                <a:spcPct val="80000"/>
              </a:lnSpc>
              <a:spcBef>
                <a:spcPts val="55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900" spc="21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grds.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jedem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Stadium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Verwaltungsverfahrens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erhoben</a:t>
            </a:r>
            <a:r>
              <a:rPr dirty="0" sz="1900" spc="22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(laufende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Verweisung,</a:t>
            </a:r>
            <a:r>
              <a:rPr dirty="0" sz="1900" spc="10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laufender</a:t>
            </a:r>
            <a:r>
              <a:rPr dirty="0" sz="1900" spc="9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Widerspruch,</a:t>
            </a:r>
            <a:r>
              <a:rPr dirty="0" sz="1900" spc="10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laufender</a:t>
            </a:r>
            <a:r>
              <a:rPr dirty="0" sz="1900" spc="9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Antrag</a:t>
            </a:r>
            <a:r>
              <a:rPr dirty="0" sz="1900" spc="10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900" spc="10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Auflagenänderung,</a:t>
            </a:r>
            <a:r>
              <a:rPr dirty="0" sz="1900" spc="10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laufende 	Zweitüberprüfung...)</a:t>
            </a:r>
            <a:endParaRPr sz="1900">
              <a:latin typeface="Book Antiqua"/>
              <a:cs typeface="Book Antiqua"/>
            </a:endParaRPr>
          </a:p>
          <a:p>
            <a:pPr algn="just" marL="239395" indent="-226695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3939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Setzt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keine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besondere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Eilbedürftigkeit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voraus</a:t>
            </a:r>
            <a:endParaRPr sz="1900">
              <a:latin typeface="Book Antiqua"/>
              <a:cs typeface="Book Antiqua"/>
            </a:endParaRPr>
          </a:p>
          <a:p>
            <a:pPr marL="241300" marR="6350" indent="-229235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9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erhoben</a:t>
            </a:r>
            <a:r>
              <a:rPr dirty="0" sz="19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werden,</a:t>
            </a:r>
            <a:r>
              <a:rPr dirty="0" sz="1900" spc="1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19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Behörde</a:t>
            </a:r>
            <a:r>
              <a:rPr dirty="0" sz="19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3</a:t>
            </a:r>
            <a:r>
              <a:rPr dirty="0" sz="19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Monate</a:t>
            </a:r>
            <a:r>
              <a:rPr dirty="0" sz="1900" spc="1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1900" spc="1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mehr</a:t>
            </a:r>
            <a:r>
              <a:rPr dirty="0" sz="19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9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tätig</a:t>
            </a:r>
            <a:r>
              <a:rPr dirty="0" sz="19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wird,</a:t>
            </a:r>
            <a:r>
              <a:rPr dirty="0" sz="1900" spc="1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obwohl</a:t>
            </a:r>
            <a:r>
              <a:rPr dirty="0" sz="19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ihr</a:t>
            </a:r>
            <a:r>
              <a:rPr dirty="0" sz="19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alle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erforderlichen</a:t>
            </a:r>
            <a:r>
              <a:rPr dirty="0" sz="1900" spc="-1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Unterlagen</a:t>
            </a:r>
            <a:r>
              <a:rPr dirty="0" sz="1900" spc="-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vorliegen</a:t>
            </a:r>
            <a:endParaRPr sz="1900">
              <a:latin typeface="Book Antiqua"/>
              <a:cs typeface="Book Antiqua"/>
            </a:endParaRPr>
          </a:p>
          <a:p>
            <a:pPr marL="241300" indent="-228600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(Angebliche)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Überlastung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sng" sz="190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kein</a:t>
            </a:r>
            <a:r>
              <a:rPr dirty="0" u="none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Grund</a:t>
            </a:r>
            <a:r>
              <a:rPr dirty="0" u="none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u="none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 spc="-10">
                <a:solidFill>
                  <a:srgbClr val="001F5F"/>
                </a:solidFill>
                <a:latin typeface="Book Antiqua"/>
                <a:cs typeface="Book Antiqua"/>
              </a:rPr>
              <a:t>Verzögerung!</a:t>
            </a:r>
            <a:endParaRPr sz="1900">
              <a:latin typeface="Book Antiqua"/>
              <a:cs typeface="Book Antiqua"/>
            </a:endParaRPr>
          </a:p>
          <a:p>
            <a:pPr marL="241300" indent="-227965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Gericht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Frist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zur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Entscheidung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setzen</a:t>
            </a:r>
            <a:endParaRPr sz="1900">
              <a:latin typeface="Book Antiqua"/>
              <a:cs typeface="Book Antiqua"/>
            </a:endParaRPr>
          </a:p>
          <a:p>
            <a:pPr marL="241935" indent="-22860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241935" algn="l"/>
                <a:tab pos="1668145" algn="l"/>
                <a:tab pos="2335530" algn="l"/>
                <a:tab pos="3480435" algn="l"/>
                <a:tab pos="4874895" algn="l"/>
                <a:tab pos="7006590" algn="l"/>
                <a:tab pos="7726045" algn="l"/>
                <a:tab pos="9216390" algn="l"/>
              </a:tabLst>
            </a:pP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Entscheidet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während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anhängiger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Untätigkeitsklage,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Klageantrag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umgestellt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45710" y="4511919"/>
            <a:ext cx="10129520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72185" algn="l"/>
                <a:tab pos="1408430" algn="l"/>
                <a:tab pos="5326380" algn="l"/>
                <a:tab pos="5820410" algn="l"/>
                <a:tab pos="7187565" algn="l"/>
                <a:tab pos="7699375" algn="l"/>
                <a:tab pos="8166100" algn="l"/>
                <a:tab pos="8813800" algn="l"/>
              </a:tabLst>
            </a:pP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(in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Anfechtungs-/Verpflichtungsklage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Aufhebung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Dich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nachteiligen</a:t>
            </a:r>
            <a:endParaRPr sz="1900">
              <a:latin typeface="Book Antiqua"/>
              <a:cs typeface="Book Antiqu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3460" y="5279135"/>
            <a:ext cx="620255" cy="50749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916939" y="4674356"/>
            <a:ext cx="10357485" cy="133159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640"/>
              </a:spcBef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Bescheids</a:t>
            </a:r>
            <a:r>
              <a:rPr dirty="0" sz="1900" spc="-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Ausstellung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eines</a:t>
            </a:r>
            <a:r>
              <a:rPr dirty="0" sz="1900" spc="-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Medicals)</a:t>
            </a:r>
            <a:endParaRPr sz="1900">
              <a:latin typeface="Book Antiqua"/>
              <a:cs typeface="Book Antiqua"/>
            </a:endParaRPr>
          </a:p>
          <a:p>
            <a:pPr marL="240665" indent="-227965">
              <a:lnSpc>
                <a:spcPts val="2050"/>
              </a:lnSpc>
              <a:spcBef>
                <a:spcPts val="54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Wegen</a:t>
            </a:r>
            <a:r>
              <a:rPr dirty="0" sz="19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(tatsächlicher)</a:t>
            </a:r>
            <a:r>
              <a:rPr dirty="0" sz="19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Überlastung</a:t>
            </a:r>
            <a:r>
              <a:rPr dirty="0" sz="19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9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Gerichts</a:t>
            </a:r>
            <a:r>
              <a:rPr dirty="0" sz="19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(zu</a:t>
            </a:r>
            <a:r>
              <a:rPr dirty="0" sz="19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viele</a:t>
            </a:r>
            <a:r>
              <a:rPr dirty="0" sz="19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Verfahren</a:t>
            </a:r>
            <a:r>
              <a:rPr dirty="0" sz="1900" spc="25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gegen</a:t>
            </a:r>
            <a:r>
              <a:rPr dirty="0" sz="19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19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LBA,</a:t>
            </a:r>
            <a:r>
              <a:rPr dirty="0" sz="19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i="1">
                <a:solidFill>
                  <a:srgbClr val="001F5F"/>
                </a:solidFill>
                <a:latin typeface="Book Antiqua"/>
                <a:cs typeface="Book Antiqua"/>
              </a:rPr>
              <a:t>no</a:t>
            </a:r>
            <a:r>
              <a:rPr dirty="0" sz="1900" spc="24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0" i="1">
                <a:solidFill>
                  <a:srgbClr val="001F5F"/>
                </a:solidFill>
                <a:latin typeface="Book Antiqua"/>
                <a:cs typeface="Book Antiqua"/>
              </a:rPr>
              <a:t>joke</a:t>
            </a:r>
            <a:endParaRPr sz="1900">
              <a:latin typeface="Book Antiqua"/>
              <a:cs typeface="Book Antiqua"/>
            </a:endParaRPr>
          </a:p>
          <a:p>
            <a:pPr marL="571500">
              <a:lnSpc>
                <a:spcPts val="2050"/>
              </a:lnSpc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)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leider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(mindestens)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etliche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Monate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Verfahrensdauer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erwarten</a:t>
            </a:r>
            <a:endParaRPr sz="19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alles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genau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dokumentieren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Blick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etwaige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Amtshaftungsansprüche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380619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Amtshaftungsklage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3910" y="1723673"/>
            <a:ext cx="10361930" cy="402336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algn="just" marL="244475" indent="-22923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244475" algn="l"/>
              </a:tabLst>
            </a:pP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Schadensersatzanspruch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gegen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Staat,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ergibt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sich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aus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§</a:t>
            </a:r>
            <a:r>
              <a:rPr dirty="0" sz="17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839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7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Bürgerlichen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Gesetzbuchs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(BGB)</a:t>
            </a:r>
            <a:endParaRPr sz="1700">
              <a:latin typeface="Book Antiqua"/>
              <a:cs typeface="Book Antiqua"/>
            </a:endParaRPr>
          </a:p>
          <a:p>
            <a:pPr algn="just" marL="243204" indent="-22923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243204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Wird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zivilrechtlich</a:t>
            </a:r>
            <a:r>
              <a:rPr dirty="0" sz="17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geltend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gemacht,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Klage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vor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Landgericht</a:t>
            </a:r>
            <a:r>
              <a:rPr dirty="0" sz="17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Braunschweig</a:t>
            </a:r>
            <a:endParaRPr sz="1700">
              <a:latin typeface="Book Antiqua"/>
              <a:cs typeface="Book Antiqua"/>
            </a:endParaRPr>
          </a:p>
          <a:p>
            <a:pPr algn="just" marL="241300" marR="11430" indent="-227965">
              <a:lnSpc>
                <a:spcPts val="1630"/>
              </a:lnSpc>
              <a:spcBef>
                <a:spcPts val="995"/>
              </a:spcBef>
              <a:buFont typeface="Arial"/>
              <a:buChar char="•"/>
              <a:tabLst>
                <a:tab pos="241300" algn="l"/>
                <a:tab pos="24257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Genaue</a:t>
            </a:r>
            <a:r>
              <a:rPr dirty="0" sz="1700" spc="1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Darlegung</a:t>
            </a:r>
            <a:r>
              <a:rPr dirty="0" sz="1700" spc="1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700" spc="1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Schadens</a:t>
            </a:r>
            <a:r>
              <a:rPr dirty="0" sz="1700" spc="1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erforderlich;</a:t>
            </a:r>
            <a:r>
              <a:rPr dirty="0" sz="1700" spc="1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1700" spc="1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Zivilprozess</a:t>
            </a:r>
            <a:r>
              <a:rPr dirty="0" sz="17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gilt</a:t>
            </a:r>
            <a:r>
              <a:rPr dirty="0" sz="1700" spc="1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700" spc="1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1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Amtsermittlungs-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,</a:t>
            </a:r>
            <a:r>
              <a:rPr dirty="0" sz="17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sondern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1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Beibringungsgrundsatz,</a:t>
            </a:r>
            <a:r>
              <a:rPr dirty="0" sz="1700" spc="1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d.h.,</a:t>
            </a:r>
            <a:r>
              <a:rPr dirty="0" sz="1700" spc="13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700" spc="1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musst</a:t>
            </a:r>
            <a:r>
              <a:rPr dirty="0" sz="1700" spc="13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beweisen,</a:t>
            </a:r>
            <a:r>
              <a:rPr dirty="0" sz="1700" spc="1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dass</a:t>
            </a:r>
            <a:r>
              <a:rPr dirty="0" sz="1700" spc="1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Dir</a:t>
            </a:r>
            <a:r>
              <a:rPr dirty="0" sz="1700" spc="15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700" spc="1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geltend</a:t>
            </a:r>
            <a:r>
              <a:rPr dirty="0" sz="1700" spc="1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gemachten</a:t>
            </a:r>
            <a:r>
              <a:rPr dirty="0" sz="1700" spc="1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Schäden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entstanden</a:t>
            </a:r>
            <a:r>
              <a:rPr dirty="0" sz="1700" spc="-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sind</a:t>
            </a:r>
            <a:endParaRPr sz="1700">
              <a:latin typeface="Book Antiqua"/>
              <a:cs typeface="Book Antiqua"/>
            </a:endParaRPr>
          </a:p>
          <a:p>
            <a:pPr algn="just" marL="241935" indent="-229235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41935" algn="l"/>
              </a:tabLst>
            </a:pPr>
            <a:r>
              <a:rPr dirty="0" u="sng" sz="170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Achtung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:</a:t>
            </a:r>
            <a:r>
              <a:rPr dirty="0" u="none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vor</a:t>
            </a:r>
            <a:r>
              <a:rPr dirty="0" u="none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u="none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Landgerichten</a:t>
            </a:r>
            <a:r>
              <a:rPr dirty="0" u="none" sz="1700" spc="-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gilt</a:t>
            </a:r>
            <a:r>
              <a:rPr dirty="0" u="none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Anwaltszwang,</a:t>
            </a:r>
            <a:r>
              <a:rPr dirty="0" u="none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u="none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kannst</a:t>
            </a:r>
            <a:r>
              <a:rPr dirty="0" u="none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u="none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u="none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Klage</a:t>
            </a:r>
            <a:r>
              <a:rPr dirty="0" u="none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u="none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alleine</a:t>
            </a:r>
            <a:r>
              <a:rPr dirty="0" u="none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 spc="-10">
                <a:solidFill>
                  <a:srgbClr val="001F5F"/>
                </a:solidFill>
                <a:latin typeface="Book Antiqua"/>
                <a:cs typeface="Book Antiqua"/>
              </a:rPr>
              <a:t>einreichen</a:t>
            </a:r>
            <a:endParaRPr sz="1700">
              <a:latin typeface="Book Antiqua"/>
              <a:cs typeface="Book Antiqua"/>
            </a:endParaRPr>
          </a:p>
          <a:p>
            <a:pPr algn="just" marL="243840" indent="-229235">
              <a:lnSpc>
                <a:spcPts val="1835"/>
              </a:lnSpc>
              <a:spcBef>
                <a:spcPts val="590"/>
              </a:spcBef>
              <a:buFont typeface="Arial"/>
              <a:buChar char="•"/>
              <a:tabLst>
                <a:tab pos="243840" algn="l"/>
              </a:tabLst>
            </a:pP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Anspruchsvoraussetzungen:</a:t>
            </a:r>
            <a:r>
              <a:rPr dirty="0" sz="1700" spc="254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Verletzung</a:t>
            </a:r>
            <a:r>
              <a:rPr dirty="0" sz="1700" spc="25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einer</a:t>
            </a:r>
            <a:r>
              <a:rPr dirty="0" sz="17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dem</a:t>
            </a:r>
            <a:r>
              <a:rPr dirty="0" sz="17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7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Dir</a:t>
            </a:r>
            <a:r>
              <a:rPr dirty="0" sz="17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gegenüber</a:t>
            </a:r>
            <a:r>
              <a:rPr dirty="0" sz="17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obliegenden</a:t>
            </a:r>
            <a:r>
              <a:rPr dirty="0" sz="17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Amtspflicht,</a:t>
            </a:r>
            <a:r>
              <a:rPr dirty="0" sz="17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also</a:t>
            </a:r>
            <a:endParaRPr sz="1700">
              <a:latin typeface="Book Antiqua"/>
              <a:cs typeface="Book Antiqua"/>
            </a:endParaRPr>
          </a:p>
          <a:p>
            <a:pPr algn="just" marL="243840" marR="5080">
              <a:lnSpc>
                <a:spcPts val="1630"/>
              </a:lnSpc>
              <a:spcBef>
                <a:spcPts val="19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z.B.</a:t>
            </a:r>
            <a:r>
              <a:rPr dirty="0" sz="1700" spc="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Plicht</a:t>
            </a:r>
            <a:r>
              <a:rPr dirty="0" sz="17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zum</a:t>
            </a:r>
            <a:r>
              <a:rPr dirty="0" sz="1700" spc="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zügigen,</a:t>
            </a:r>
            <a:r>
              <a:rPr dirty="0" sz="17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effizienten</a:t>
            </a:r>
            <a:r>
              <a:rPr dirty="0" sz="17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Verwaltungshandeln</a:t>
            </a:r>
            <a:r>
              <a:rPr dirty="0" sz="17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1700" spc="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7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Amtsermittlungsgrundsatzes</a:t>
            </a:r>
            <a:r>
              <a:rPr dirty="0" sz="17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sng" sz="1700" spc="-25" b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und</a:t>
            </a:r>
            <a:r>
              <a:rPr dirty="0" u="none" sz="1700" spc="-2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kausaler</a:t>
            </a:r>
            <a:r>
              <a:rPr dirty="0" u="none" sz="17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Schaden</a:t>
            </a:r>
            <a:r>
              <a:rPr dirty="0" u="none" sz="17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(z.B.</a:t>
            </a:r>
            <a:r>
              <a:rPr dirty="0" u="none" sz="17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Verdienstausfall,</a:t>
            </a:r>
            <a:r>
              <a:rPr dirty="0" u="none" sz="1700" spc="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ggf.</a:t>
            </a:r>
            <a:r>
              <a:rPr dirty="0" u="none" sz="1700" spc="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u="none" sz="17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Kosten</a:t>
            </a:r>
            <a:r>
              <a:rPr dirty="0" u="none" sz="17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u="none" sz="17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Arztbesuche,</a:t>
            </a:r>
            <a:r>
              <a:rPr dirty="0" u="none" sz="1700" spc="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u="none" sz="17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diese</a:t>
            </a:r>
            <a:r>
              <a:rPr dirty="0" u="none" sz="17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u="none" sz="1700" spc="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 spc="-10">
                <a:solidFill>
                  <a:srgbClr val="001F5F"/>
                </a:solidFill>
                <a:latin typeface="Book Antiqua"/>
                <a:cs typeface="Book Antiqua"/>
              </a:rPr>
              <a:t>erforderlich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waren,</a:t>
            </a:r>
            <a:r>
              <a:rPr dirty="0" u="none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u="none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vom</a:t>
            </a:r>
            <a:r>
              <a:rPr dirty="0" u="none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u="none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trotzdem</a:t>
            </a:r>
            <a:r>
              <a:rPr dirty="0" u="none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>
                <a:solidFill>
                  <a:srgbClr val="001F5F"/>
                </a:solidFill>
                <a:latin typeface="Book Antiqua"/>
                <a:cs typeface="Book Antiqua"/>
              </a:rPr>
              <a:t>gefordert</a:t>
            </a:r>
            <a:r>
              <a:rPr dirty="0" u="none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700" spc="-10">
                <a:solidFill>
                  <a:srgbClr val="001F5F"/>
                </a:solidFill>
                <a:latin typeface="Book Antiqua"/>
                <a:cs typeface="Book Antiqua"/>
              </a:rPr>
              <a:t>wurden)</a:t>
            </a:r>
            <a:endParaRPr sz="1700">
              <a:latin typeface="Book Antiqua"/>
              <a:cs typeface="Book Antiqua"/>
            </a:endParaRPr>
          </a:p>
          <a:p>
            <a:pPr algn="just" marL="243204" marR="5715" indent="-227965">
              <a:lnSpc>
                <a:spcPts val="1630"/>
              </a:lnSpc>
              <a:spcBef>
                <a:spcPts val="1015"/>
              </a:spcBef>
              <a:buFont typeface="Arial"/>
              <a:buChar char="•"/>
              <a:tabLst>
                <a:tab pos="243204" algn="l"/>
                <a:tab pos="24447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Anspruchsumfang:</a:t>
            </a:r>
            <a:r>
              <a:rPr dirty="0" sz="1700" spc="9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alle</a:t>
            </a:r>
            <a:r>
              <a:rPr dirty="0" sz="1700" spc="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Schäden,</a:t>
            </a:r>
            <a:r>
              <a:rPr dirty="0" sz="1700" spc="1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700" spc="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direkt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kausal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700" spc="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Pflichtverletzung</a:t>
            </a:r>
            <a:r>
              <a:rPr dirty="0" sz="1700" spc="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beruhen</a:t>
            </a:r>
            <a:r>
              <a:rPr dirty="0" sz="1700" spc="1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700" spc="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z.B.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prüfen,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ob</a:t>
            </a:r>
            <a:r>
              <a:rPr dirty="0" sz="1700" spc="2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Befunde,</a:t>
            </a:r>
            <a:r>
              <a:rPr dirty="0" sz="17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7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erst</a:t>
            </a:r>
            <a:r>
              <a:rPr dirty="0" sz="1700" spc="2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17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Widerspruchsverfahren</a:t>
            </a:r>
            <a:r>
              <a:rPr dirty="0" sz="17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angefordert</a:t>
            </a:r>
            <a:r>
              <a:rPr dirty="0" sz="1700" spc="22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wurden,</a:t>
            </a:r>
            <a:r>
              <a:rPr dirty="0" sz="17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schon</a:t>
            </a:r>
            <a:r>
              <a:rPr dirty="0" sz="1700" spc="2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7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22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Verweisung</a:t>
            </a:r>
            <a:r>
              <a:rPr dirty="0" sz="1700" spc="22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hätten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angefordert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können</a:t>
            </a:r>
            <a:endParaRPr sz="1700">
              <a:latin typeface="Book Antiqua"/>
              <a:cs typeface="Book Antiqua"/>
            </a:endParaRPr>
          </a:p>
          <a:p>
            <a:pPr algn="just" marL="243204" marR="8255" indent="-228600">
              <a:lnSpc>
                <a:spcPts val="1630"/>
              </a:lnSpc>
              <a:spcBef>
                <a:spcPts val="1000"/>
              </a:spcBef>
              <a:buFont typeface="Arial"/>
              <a:buChar char="•"/>
              <a:tabLst>
                <a:tab pos="243204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Sollte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grds.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erst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erhoben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werden,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wieder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fliegen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darfst,</a:t>
            </a:r>
            <a:r>
              <a:rPr dirty="0" sz="1700" spc="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weil</a:t>
            </a:r>
            <a:r>
              <a:rPr dirty="0" sz="1700" spc="11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Schaden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erst</a:t>
            </a:r>
            <a:r>
              <a:rPr dirty="0" sz="1700" spc="11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rückblickend</a:t>
            </a:r>
            <a:r>
              <a:rPr dirty="0" sz="1700" spc="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genau bezifferbar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133858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Transfer-</a:t>
            </a:r>
            <a:r>
              <a:rPr dirty="0"/>
              <a:t>Out</a:t>
            </a:r>
            <a:r>
              <a:rPr dirty="0" spc="-50"/>
              <a:t> </a:t>
            </a:r>
            <a:r>
              <a:rPr dirty="0"/>
              <a:t>(„Ausflaggen“,</a:t>
            </a:r>
            <a:r>
              <a:rPr dirty="0" spc="-50"/>
              <a:t> </a:t>
            </a:r>
            <a:r>
              <a:rPr dirty="0"/>
              <a:t>Wechsel</a:t>
            </a:r>
            <a:r>
              <a:rPr dirty="0" spc="-45"/>
              <a:t> </a:t>
            </a:r>
            <a:r>
              <a:rPr dirty="0"/>
              <a:t>des</a:t>
            </a:r>
            <a:r>
              <a:rPr dirty="0" spc="-45"/>
              <a:t> </a:t>
            </a:r>
            <a:r>
              <a:rPr dirty="0" spc="-10"/>
              <a:t>Lizenzstaats)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5976" y="1722481"/>
            <a:ext cx="10358120" cy="428371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241935" indent="-228600">
              <a:lnSpc>
                <a:spcPct val="100000"/>
              </a:lnSpc>
              <a:spcBef>
                <a:spcPts val="640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Verlegung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von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Lizenz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+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Medical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einen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anderen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EASA-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Staat</a:t>
            </a:r>
            <a:endParaRPr sz="1900">
              <a:latin typeface="Book Antiqua"/>
              <a:cs typeface="Book Antiqua"/>
            </a:endParaRPr>
          </a:p>
          <a:p>
            <a:pPr marL="240665" marR="8255" indent="-227329">
              <a:lnSpc>
                <a:spcPct val="80000"/>
              </a:lnSpc>
              <a:spcBef>
                <a:spcPts val="994"/>
              </a:spcBef>
              <a:buChar char="•"/>
              <a:tabLst>
                <a:tab pos="240665" algn="l"/>
                <a:tab pos="241935" algn="l"/>
              </a:tabLst>
            </a:pPr>
            <a:r>
              <a:rPr dirty="0" sz="190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Nur</a:t>
            </a:r>
            <a:r>
              <a:rPr dirty="0" sz="1900" spc="3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gemeinsam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möglich,</a:t>
            </a:r>
            <a:r>
              <a:rPr dirty="0" sz="1900" spc="3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vgl.</a:t>
            </a:r>
            <a:r>
              <a:rPr dirty="0" sz="1900" spc="3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ARA.GEN.360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900" spc="3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Anhangs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VI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(Part-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ARA)</a:t>
            </a:r>
            <a:r>
              <a:rPr dirty="0" sz="1900" spc="3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Verordnung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(EU)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Nr.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1178/2011</a:t>
            </a:r>
            <a:endParaRPr sz="1900">
              <a:latin typeface="Book Antiqua"/>
              <a:cs typeface="Book Antiqua"/>
            </a:endParaRPr>
          </a:p>
          <a:p>
            <a:pPr marL="241300" marR="6985" indent="-229235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Antrag</a:t>
            </a:r>
            <a:r>
              <a:rPr dirty="0" sz="1900" spc="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wird</a:t>
            </a:r>
            <a:r>
              <a:rPr dirty="0" sz="1900" spc="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900" spc="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 spc="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Luftfahrtbehörde</a:t>
            </a:r>
            <a:r>
              <a:rPr dirty="0" sz="1900" spc="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900" spc="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Zielstaates</a:t>
            </a:r>
            <a:r>
              <a:rPr dirty="0" sz="1900" spc="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gestellt,</a:t>
            </a:r>
            <a:r>
              <a:rPr dirty="0" sz="1900" spc="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dieser</a:t>
            </a:r>
            <a:r>
              <a:rPr dirty="0" sz="19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fordert</a:t>
            </a:r>
            <a:r>
              <a:rPr dirty="0" sz="1900" spc="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Unterlagen</a:t>
            </a:r>
            <a:r>
              <a:rPr dirty="0" sz="1900" spc="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beim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an</a:t>
            </a:r>
            <a:endParaRPr sz="1900">
              <a:latin typeface="Book Antiqua"/>
              <a:cs typeface="Book Antiqua"/>
            </a:endParaRPr>
          </a:p>
          <a:p>
            <a:pPr marL="241300" marR="8255" indent="-229235">
              <a:lnSpc>
                <a:spcPct val="80000"/>
              </a:lnSpc>
              <a:spcBef>
                <a:spcPts val="9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Prüfung</a:t>
            </a:r>
            <a:r>
              <a:rPr dirty="0" sz="19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9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übersendenden</a:t>
            </a:r>
            <a:r>
              <a:rPr dirty="0" sz="19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Unterlagen</a:t>
            </a:r>
            <a:r>
              <a:rPr dirty="0" sz="19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durch</a:t>
            </a:r>
            <a:r>
              <a:rPr dirty="0" sz="19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medSVs</a:t>
            </a:r>
            <a:r>
              <a:rPr dirty="0" sz="19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9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19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externe</a:t>
            </a:r>
            <a:r>
              <a:rPr dirty="0" sz="1900" spc="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Beauftragte; Untauglichkeitsfeststellung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diesem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Rahmen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wäre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(jedenfalls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ohne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Anhörung)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 rechtswidrig</a:t>
            </a:r>
            <a:endParaRPr sz="1900">
              <a:latin typeface="Book Antiqua"/>
              <a:cs typeface="Book Antiqua"/>
            </a:endParaRPr>
          </a:p>
          <a:p>
            <a:pPr marL="241300" marR="5715" indent="-228600">
              <a:lnSpc>
                <a:spcPct val="80000"/>
              </a:lnSpc>
              <a:spcBef>
                <a:spcPts val="9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Tauglichkeitsuntersuchungen</a:t>
            </a:r>
            <a:r>
              <a:rPr dirty="0" sz="1900" spc="25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können</a:t>
            </a:r>
            <a:r>
              <a:rPr dirty="0" sz="1900" spc="2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weiter</a:t>
            </a:r>
            <a:r>
              <a:rPr dirty="0" sz="19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beim</a:t>
            </a:r>
            <a:r>
              <a:rPr dirty="0" sz="19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deutschen</a:t>
            </a:r>
            <a:r>
              <a:rPr dirty="0" sz="19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Fliegerarzt</a:t>
            </a:r>
            <a:r>
              <a:rPr dirty="0" sz="19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erfolgen,</a:t>
            </a:r>
            <a:r>
              <a:rPr dirty="0" sz="19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dann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19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Lizenzstaat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sz="19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neu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gewählten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eintragen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muss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(z.B.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Österreich)</a:t>
            </a:r>
            <a:endParaRPr sz="1900">
              <a:latin typeface="Book Antiqua"/>
              <a:cs typeface="Book Antiqua"/>
            </a:endParaRPr>
          </a:p>
          <a:p>
            <a:pPr marL="240665" marR="5080" indent="-228600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  <a:tab pos="853440" algn="l"/>
                <a:tab pos="2141220" algn="l"/>
                <a:tab pos="3662045" algn="l"/>
                <a:tab pos="4110354" algn="l"/>
                <a:tab pos="5541645" algn="l"/>
                <a:tab pos="7263765" algn="l"/>
                <a:tab pos="7714615" algn="l"/>
                <a:tab pos="8220709" algn="l"/>
                <a:tab pos="9173210" algn="l"/>
                <a:tab pos="9421495" algn="l"/>
              </a:tabLst>
            </a:pP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verweigert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Transfer-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Out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bestehender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Untauglichkeit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alle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Klassen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rechtlich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fragwürdig,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VO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trifft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dazu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keine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klare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Regelung</a:t>
            </a:r>
            <a:endParaRPr sz="1900">
              <a:latin typeface="Book Antiqua"/>
              <a:cs typeface="Book Antiqua"/>
            </a:endParaRPr>
          </a:p>
          <a:p>
            <a:pPr marL="241300" marR="5080" indent="-229235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Transfer-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Out</a:t>
            </a:r>
            <a:r>
              <a:rPr dirty="0" sz="1900" spc="1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muss</a:t>
            </a:r>
            <a:r>
              <a:rPr dirty="0" sz="1900" spc="1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vorher</a:t>
            </a:r>
            <a:r>
              <a:rPr dirty="0" sz="19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900" spc="1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Arbeitgeber</a:t>
            </a:r>
            <a:r>
              <a:rPr dirty="0" sz="1900" spc="1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abgeklärt</a:t>
            </a:r>
            <a:r>
              <a:rPr dirty="0" sz="19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werden,</a:t>
            </a:r>
            <a:r>
              <a:rPr dirty="0" sz="19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da</a:t>
            </a:r>
            <a:r>
              <a:rPr dirty="0" sz="1900" spc="1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mitunter</a:t>
            </a:r>
            <a:r>
              <a:rPr dirty="0" sz="1900" spc="1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entgegenstehende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Regelungen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Tarifverträgen,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Betriebsvereinbarungen,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Manuals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o.ä.</a:t>
            </a:r>
            <a:endParaRPr sz="19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mehrere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Monate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Verfahrensdauer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6180" rIns="0" bIns="0" rtlCol="0" vert="horz">
            <a:spAutoFit/>
          </a:bodyPr>
          <a:lstStyle/>
          <a:p>
            <a:pPr marL="768985">
              <a:lnSpc>
                <a:spcPct val="100000"/>
              </a:lnSpc>
              <a:spcBef>
                <a:spcPts val="100"/>
              </a:spcBef>
            </a:pPr>
            <a:r>
              <a:rPr dirty="0"/>
              <a:t>Good</a:t>
            </a:r>
            <a:r>
              <a:rPr dirty="0" spc="-35"/>
              <a:t> </a:t>
            </a:r>
            <a:r>
              <a:rPr dirty="0"/>
              <a:t>to</a:t>
            </a:r>
            <a:r>
              <a:rPr dirty="0" spc="-25"/>
              <a:t> </a:t>
            </a:r>
            <a:r>
              <a:rPr dirty="0"/>
              <a:t>know,</a:t>
            </a:r>
            <a:r>
              <a:rPr dirty="0" spc="-40"/>
              <a:t> </a:t>
            </a:r>
            <a:r>
              <a:rPr dirty="0"/>
              <a:t>but</a:t>
            </a:r>
            <a:r>
              <a:rPr dirty="0" spc="-30"/>
              <a:t> </a:t>
            </a:r>
            <a:r>
              <a:rPr dirty="0"/>
              <a:t>not</a:t>
            </a:r>
            <a:r>
              <a:rPr dirty="0" spc="-25"/>
              <a:t> </a:t>
            </a:r>
            <a:r>
              <a:rPr dirty="0"/>
              <a:t>nice</a:t>
            </a:r>
            <a:r>
              <a:rPr dirty="0" spc="-45"/>
              <a:t> </a:t>
            </a:r>
            <a:r>
              <a:rPr dirty="0"/>
              <a:t>to</a:t>
            </a:r>
            <a:r>
              <a:rPr dirty="0" spc="-30"/>
              <a:t> </a:t>
            </a:r>
            <a:r>
              <a:rPr dirty="0"/>
              <a:t>have</a:t>
            </a:r>
            <a:r>
              <a:rPr dirty="0" spc="-30"/>
              <a:t> </a:t>
            </a:r>
            <a:r>
              <a:rPr dirty="0"/>
              <a:t>–</a:t>
            </a:r>
            <a:r>
              <a:rPr dirty="0" spc="-25"/>
              <a:t> </a:t>
            </a:r>
            <a:r>
              <a:rPr dirty="0"/>
              <a:t>ein</a:t>
            </a:r>
            <a:r>
              <a:rPr dirty="0" spc="-35"/>
              <a:t> </a:t>
            </a:r>
            <a:r>
              <a:rPr dirty="0"/>
              <a:t>paar</a:t>
            </a:r>
            <a:r>
              <a:rPr dirty="0" spc="-25"/>
              <a:t> </a:t>
            </a:r>
            <a:r>
              <a:rPr dirty="0" i="1">
                <a:latin typeface="Book Antiqua"/>
                <a:cs typeface="Book Antiqua"/>
              </a:rPr>
              <a:t>not</a:t>
            </a:r>
            <a:r>
              <a:rPr dirty="0" spc="-20" i="1">
                <a:latin typeface="Book Antiqua"/>
                <a:cs typeface="Book Antiqua"/>
              </a:rPr>
              <a:t> </a:t>
            </a:r>
            <a:r>
              <a:rPr dirty="0" i="1">
                <a:latin typeface="Book Antiqua"/>
                <a:cs typeface="Book Antiqua"/>
              </a:rPr>
              <a:t>so</a:t>
            </a:r>
            <a:r>
              <a:rPr dirty="0" spc="-35" i="1">
                <a:latin typeface="Book Antiqua"/>
                <a:cs typeface="Book Antiqua"/>
              </a:rPr>
              <a:t> </a:t>
            </a:r>
            <a:r>
              <a:rPr dirty="0" i="1">
                <a:latin typeface="Book Antiqua"/>
                <a:cs typeface="Book Antiqua"/>
              </a:rPr>
              <a:t>funny</a:t>
            </a:r>
            <a:r>
              <a:rPr dirty="0" spc="-5" i="1">
                <a:latin typeface="Book Antiqua"/>
                <a:cs typeface="Book Antiqua"/>
              </a:rPr>
              <a:t> </a:t>
            </a:r>
            <a:r>
              <a:rPr dirty="0" spc="-10"/>
              <a:t>facts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6685" y="1787017"/>
            <a:ext cx="10359390" cy="413639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algn="just" marL="238760" marR="7620" indent="-226695">
              <a:lnSpc>
                <a:spcPct val="80000"/>
              </a:lnSpc>
              <a:spcBef>
                <a:spcPts val="58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20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Referat</a:t>
            </a:r>
            <a:r>
              <a:rPr dirty="0" sz="20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L6</a:t>
            </a:r>
            <a:r>
              <a:rPr dirty="0" sz="2000" spc="3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20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regelmäßig</a:t>
            </a:r>
            <a:r>
              <a:rPr dirty="0" sz="20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2000" spc="3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Gerichtsfristen</a:t>
            </a:r>
            <a:r>
              <a:rPr dirty="0" sz="2000" spc="3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ignoriert</a:t>
            </a:r>
            <a:r>
              <a:rPr dirty="0" sz="2000" spc="3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2000" spc="3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eine</a:t>
            </a:r>
            <a:r>
              <a:rPr dirty="0" sz="2000" spc="3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Klageerhebung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bedeutet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also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noch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nicht,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dass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es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jetzt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schneller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geht</a:t>
            </a:r>
            <a:endParaRPr sz="2000">
              <a:latin typeface="Book Antiqua"/>
              <a:cs typeface="Book Antiqua"/>
            </a:endParaRPr>
          </a:p>
          <a:p>
            <a:pPr algn="just" marL="239395" indent="-22669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3939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rechtliche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Hinweise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20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Verwaltungsgerichts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immer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beachtet</a:t>
            </a:r>
            <a:endParaRPr sz="2000">
              <a:latin typeface="Book Antiqua"/>
              <a:cs typeface="Book Antiqua"/>
            </a:endParaRPr>
          </a:p>
          <a:p>
            <a:pPr algn="just" marL="239395" marR="5080" indent="-226695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2000" spc="16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medizinischen</a:t>
            </a:r>
            <a:r>
              <a:rPr dirty="0" sz="2000" spc="1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Sachverständigen</a:t>
            </a:r>
            <a:r>
              <a:rPr dirty="0" sz="2000" spc="16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sind</a:t>
            </a:r>
            <a:r>
              <a:rPr dirty="0" sz="2000" spc="1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idR</a:t>
            </a:r>
            <a:r>
              <a:rPr dirty="0" sz="2000" spc="1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2000" spc="16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verwaltungsrechtlich</a:t>
            </a:r>
            <a:r>
              <a:rPr dirty="0" sz="2000" spc="16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geschult,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treffen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Verweisung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eigenständig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Verwaltungsentscheidungen,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was</a:t>
            </a:r>
            <a:r>
              <a:rPr dirty="0" sz="2000" spc="7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u.U. 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geradezu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fatal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endParaRPr sz="2000">
              <a:latin typeface="Book Antiqua"/>
              <a:cs typeface="Book Antiqua"/>
            </a:endParaRPr>
          </a:p>
          <a:p>
            <a:pPr algn="just" marL="241300" marR="5715" indent="-227329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2000" spc="4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2000" spc="4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Zuteilung</a:t>
            </a:r>
            <a:r>
              <a:rPr dirty="0" sz="2000" spc="4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2000" spc="4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Fälle</a:t>
            </a:r>
            <a:r>
              <a:rPr dirty="0" sz="2000" spc="40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an</a:t>
            </a:r>
            <a:r>
              <a:rPr dirty="0" sz="2000" spc="4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2000" spc="4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einzelnen</a:t>
            </a:r>
            <a:r>
              <a:rPr dirty="0" sz="2000" spc="40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medSVs</a:t>
            </a:r>
            <a:r>
              <a:rPr dirty="0" sz="2000" spc="4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wird</a:t>
            </a:r>
            <a:r>
              <a:rPr dirty="0" sz="2000" spc="40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2000" spc="40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darauf</a:t>
            </a:r>
            <a:r>
              <a:rPr dirty="0" sz="2000" spc="40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geachtet,</a:t>
            </a:r>
            <a:r>
              <a:rPr dirty="0" sz="2000" spc="4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ob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dieser</a:t>
            </a:r>
            <a:r>
              <a:rPr dirty="0" sz="20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eine</a:t>
            </a:r>
            <a:r>
              <a:rPr dirty="0" sz="20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fachärztliche</a:t>
            </a:r>
            <a:r>
              <a:rPr dirty="0" sz="2000" spc="2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Qualifikation</a:t>
            </a:r>
            <a:r>
              <a:rPr dirty="0" sz="20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2000" spc="2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2000" spc="2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jeweils</a:t>
            </a:r>
            <a:r>
              <a:rPr dirty="0" sz="2000" spc="2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relevante</a:t>
            </a:r>
            <a:r>
              <a:rPr dirty="0" sz="20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Gebiet</a:t>
            </a:r>
            <a:r>
              <a:rPr dirty="0" sz="20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hat;</a:t>
            </a:r>
            <a:r>
              <a:rPr dirty="0" sz="20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oft</a:t>
            </a:r>
            <a:r>
              <a:rPr dirty="0" sz="20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20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dem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2000" spc="1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so</a:t>
            </a:r>
            <a:r>
              <a:rPr dirty="0" sz="2000" spc="1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(HNO</a:t>
            </a:r>
            <a:r>
              <a:rPr dirty="0" sz="20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entscheidet</a:t>
            </a:r>
            <a:r>
              <a:rPr dirty="0" sz="20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so</a:t>
            </a:r>
            <a:r>
              <a:rPr dirty="0" sz="20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u.U.</a:t>
            </a:r>
            <a:r>
              <a:rPr dirty="0" sz="20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Kardiologie-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Fälle,</a:t>
            </a:r>
            <a:r>
              <a:rPr dirty="0" sz="20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Allgemeinmediziner</a:t>
            </a:r>
            <a:r>
              <a:rPr dirty="0" sz="20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befindet</a:t>
            </a:r>
            <a:r>
              <a:rPr dirty="0" sz="2000" spc="1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über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neurologische</a:t>
            </a:r>
            <a:r>
              <a:rPr dirty="0" sz="20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Erkrankungen</a:t>
            </a:r>
            <a:r>
              <a:rPr dirty="0" sz="2000" spc="-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etc.)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Beiziehung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externer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Gutachter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20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selten</a:t>
            </a:r>
            <a:endParaRPr sz="2000">
              <a:latin typeface="Book Antiqua"/>
              <a:cs typeface="Book Antiqua"/>
            </a:endParaRPr>
          </a:p>
          <a:p>
            <a:pPr algn="just" marL="240029" marR="5080" indent="-226695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medSVs</a:t>
            </a:r>
            <a:r>
              <a:rPr dirty="0" sz="2000" spc="4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unterscheiden</a:t>
            </a:r>
            <a:r>
              <a:rPr dirty="0" sz="2000" spc="4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regelmäßig</a:t>
            </a:r>
            <a:r>
              <a:rPr dirty="0" sz="2000" spc="4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2000" spc="48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zwischen</a:t>
            </a:r>
            <a:r>
              <a:rPr dirty="0" sz="2000" spc="4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VO,</a:t>
            </a:r>
            <a:r>
              <a:rPr dirty="0" sz="2000" spc="45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AMC</a:t>
            </a:r>
            <a:r>
              <a:rPr dirty="0" sz="2000" spc="4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2000" spc="4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GM</a:t>
            </a:r>
            <a:r>
              <a:rPr dirty="0" sz="2000" spc="45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2000" spc="48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beachten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Hierarchie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20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Regulierungsebenen</a:t>
            </a:r>
            <a:r>
              <a:rPr dirty="0" sz="20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endParaRPr sz="2000">
              <a:latin typeface="Book Antiqua"/>
              <a:cs typeface="Book Antiqua"/>
            </a:endParaRPr>
          </a:p>
          <a:p>
            <a:pPr algn="just" marL="239395" marR="8890" indent="-226695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Abteilungs-</a:t>
            </a:r>
            <a:r>
              <a:rPr dirty="0" sz="20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20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Referatsleitung</a:t>
            </a:r>
            <a:r>
              <a:rPr dirty="0" sz="2000" spc="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haben</a:t>
            </a:r>
            <a:r>
              <a:rPr dirty="0" sz="20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Kenntnis</a:t>
            </a:r>
            <a:r>
              <a:rPr dirty="0" sz="20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von</a:t>
            </a:r>
            <a:r>
              <a:rPr dirty="0" sz="20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all</a:t>
            </a:r>
            <a:r>
              <a:rPr dirty="0" sz="2000" spc="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diesen</a:t>
            </a:r>
            <a:r>
              <a:rPr dirty="0" sz="20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Missständen,</a:t>
            </a:r>
            <a:r>
              <a:rPr dirty="0" sz="2000" spc="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beheben</a:t>
            </a:r>
            <a:r>
              <a:rPr dirty="0" sz="2000" spc="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sie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4327525">
              <a:lnSpc>
                <a:spcPct val="100000"/>
              </a:lnSpc>
              <a:spcBef>
                <a:spcPts val="100"/>
              </a:spcBef>
            </a:pPr>
            <a:r>
              <a:rPr dirty="0"/>
              <a:t>Mein</a:t>
            </a:r>
            <a:r>
              <a:rPr dirty="0" spc="-15"/>
              <a:t> </a:t>
            </a:r>
            <a:r>
              <a:rPr dirty="0" spc="-10"/>
              <a:t>Skript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836675" y="1824228"/>
            <a:ext cx="5184775" cy="4354195"/>
            <a:chOff x="836675" y="1824228"/>
            <a:chExt cx="5184775" cy="435419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6675" y="1824228"/>
              <a:ext cx="5184647" cy="4354067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15867" y="4434839"/>
              <a:ext cx="559307" cy="534923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916939" y="1714436"/>
            <a:ext cx="4953635" cy="4332605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137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Seiten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+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 Anhang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Verwaltungsverfahren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2000" spc="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gerichtliche</a:t>
            </a:r>
            <a:r>
              <a:rPr dirty="0" sz="2000" spc="-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Verfahren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Rechtsgrundlagen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Checklisten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20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Praxistipps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Weiterführende</a:t>
            </a:r>
            <a:r>
              <a:rPr dirty="0" sz="2000" spc="-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Hinweise</a:t>
            </a:r>
            <a:endParaRPr sz="2000">
              <a:latin typeface="Book Antiqua"/>
              <a:cs typeface="Book Antiqua"/>
            </a:endParaRPr>
          </a:p>
          <a:p>
            <a:pPr marL="240665" marR="5080" indent="-228600">
              <a:lnSpc>
                <a:spcPts val="2160"/>
              </a:lnSpc>
              <a:spcBef>
                <a:spcPts val="1025"/>
              </a:spcBef>
              <a:buFont typeface="Arial"/>
              <a:buChar char="•"/>
              <a:tabLst>
                <a:tab pos="240665" algn="l"/>
                <a:tab pos="3068320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Unkompliziert</a:t>
            </a:r>
            <a:r>
              <a:rPr dirty="0" sz="2000" spc="-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PDF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erhältlich</a:t>
            </a:r>
            <a:r>
              <a:rPr dirty="0" sz="20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zum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Abspeichern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&amp;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Teilen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	-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i="1">
                <a:solidFill>
                  <a:srgbClr val="001F5F"/>
                </a:solidFill>
                <a:latin typeface="Book Antiqua"/>
                <a:cs typeface="Book Antiqua"/>
              </a:rPr>
              <a:t>sharing</a:t>
            </a:r>
            <a:r>
              <a:rPr dirty="0" sz="2000" spc="-3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i="1">
                <a:solidFill>
                  <a:srgbClr val="001F5F"/>
                </a:solidFill>
                <a:latin typeface="Book Antiqua"/>
                <a:cs typeface="Book Antiqua"/>
              </a:rPr>
              <a:t>is</a:t>
            </a:r>
            <a:r>
              <a:rPr dirty="0" sz="2000" spc="-10" i="1">
                <a:solidFill>
                  <a:srgbClr val="001F5F"/>
                </a:solidFill>
                <a:latin typeface="Book Antiqua"/>
                <a:cs typeface="Book Antiqua"/>
              </a:rPr>
              <a:t> caring</a:t>
            </a:r>
            <a:endParaRPr sz="2000">
              <a:latin typeface="Book Antiqua"/>
              <a:cs typeface="Book Antiqua"/>
            </a:endParaRPr>
          </a:p>
          <a:p>
            <a:pPr marL="241300">
              <a:lnSpc>
                <a:spcPts val="2140"/>
              </a:lnSpc>
            </a:pPr>
            <a:r>
              <a:rPr dirty="0" sz="2000" spc="-50">
                <a:solidFill>
                  <a:srgbClr val="001F5F"/>
                </a:solidFill>
                <a:latin typeface="Wingdings"/>
                <a:cs typeface="Wingdings"/>
              </a:rPr>
              <a:t></a:t>
            </a:r>
            <a:endParaRPr sz="2000">
              <a:latin typeface="Wingdings"/>
              <a:cs typeface="Wingdings"/>
            </a:endParaRPr>
          </a:p>
          <a:p>
            <a:pPr marL="240665" marR="967105" indent="-228600">
              <a:lnSpc>
                <a:spcPts val="2160"/>
              </a:lnSpc>
              <a:spcBef>
                <a:spcPts val="101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Anforderung</a:t>
            </a:r>
            <a:r>
              <a:rPr dirty="0" sz="2000" spc="-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über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Mail </a:t>
            </a:r>
            <a:r>
              <a:rPr dirty="0" u="sng" sz="20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4"/>
              </a:rPr>
              <a:t>flugtauglichkeit@gmail.com</a:t>
            </a:r>
            <a:r>
              <a:rPr dirty="0" u="none" sz="20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2000" spc="-20">
                <a:solidFill>
                  <a:srgbClr val="001F5F"/>
                </a:solidFill>
                <a:latin typeface="Book Antiqua"/>
                <a:cs typeface="Book Antiqua"/>
              </a:rPr>
              <a:t>oder 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WhatsApp</a:t>
            </a:r>
            <a:r>
              <a:rPr dirty="0" u="none" sz="20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+49-</a:t>
            </a:r>
            <a:r>
              <a:rPr dirty="0" u="none" sz="2000" spc="-10">
                <a:solidFill>
                  <a:srgbClr val="001F5F"/>
                </a:solidFill>
                <a:latin typeface="Book Antiqua"/>
                <a:cs typeface="Book Antiqua"/>
              </a:rPr>
              <a:t>1517-0366103</a:t>
            </a:r>
            <a:endParaRPr sz="2000">
              <a:latin typeface="Book Antiqua"/>
              <a:cs typeface="Book Antiqua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95031" y="1801367"/>
            <a:ext cx="3433571" cy="4587239"/>
          </a:xfrm>
          <a:prstGeom prst="rect">
            <a:avLst/>
          </a:prstGeom>
        </p:spPr>
      </p:pic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3463290">
              <a:lnSpc>
                <a:spcPct val="100000"/>
              </a:lnSpc>
              <a:spcBef>
                <a:spcPts val="100"/>
              </a:spcBef>
            </a:pPr>
            <a:r>
              <a:rPr dirty="0"/>
              <a:t>Weitere</a:t>
            </a:r>
            <a:r>
              <a:rPr dirty="0" spc="-50"/>
              <a:t> </a:t>
            </a:r>
            <a:r>
              <a:rPr dirty="0"/>
              <a:t>Infos</a:t>
            </a:r>
            <a:r>
              <a:rPr dirty="0" spc="-25"/>
              <a:t> </a:t>
            </a:r>
            <a:r>
              <a:rPr dirty="0"/>
              <a:t>&amp;</a:t>
            </a:r>
            <a:r>
              <a:rPr dirty="0" spc="-40"/>
              <a:t> </a:t>
            </a:r>
            <a:r>
              <a:rPr dirty="0" spc="-10"/>
              <a:t>Kontakt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800100" y="1818132"/>
            <a:ext cx="10555605" cy="4360545"/>
            <a:chOff x="800100" y="1818132"/>
            <a:chExt cx="10555605" cy="436054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6676" y="1818132"/>
              <a:ext cx="10518647" cy="4360163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100" y="2959607"/>
              <a:ext cx="446531" cy="45567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0100" y="3267468"/>
              <a:ext cx="537971" cy="455663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28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40665" algn="l"/>
              </a:tabLst>
            </a:pPr>
            <a:r>
              <a:rPr dirty="0"/>
              <a:t>Du</a:t>
            </a:r>
            <a:r>
              <a:rPr dirty="0" spc="-35"/>
              <a:t> </a:t>
            </a:r>
            <a:r>
              <a:rPr dirty="0"/>
              <a:t>hast</a:t>
            </a:r>
            <a:r>
              <a:rPr dirty="0" spc="-30"/>
              <a:t> </a:t>
            </a:r>
            <a:r>
              <a:rPr dirty="0"/>
              <a:t>Interesse</a:t>
            </a:r>
            <a:r>
              <a:rPr dirty="0" spc="-25"/>
              <a:t> </a:t>
            </a:r>
            <a:r>
              <a:rPr dirty="0"/>
              <a:t>am</a:t>
            </a:r>
            <a:r>
              <a:rPr dirty="0" spc="-30"/>
              <a:t> </a:t>
            </a:r>
            <a:r>
              <a:rPr dirty="0" spc="-10"/>
              <a:t>Skript?</a:t>
            </a:r>
          </a:p>
          <a:p>
            <a:pPr marL="240665" indent="-227965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240665" algn="l"/>
              </a:tabLst>
            </a:pPr>
            <a:r>
              <a:rPr dirty="0"/>
              <a:t>Du</a:t>
            </a:r>
            <a:r>
              <a:rPr dirty="0" spc="-35"/>
              <a:t> </a:t>
            </a:r>
            <a:r>
              <a:rPr dirty="0"/>
              <a:t>brauchst</a:t>
            </a:r>
            <a:r>
              <a:rPr dirty="0" spc="-50"/>
              <a:t> </a:t>
            </a:r>
            <a:r>
              <a:rPr dirty="0"/>
              <a:t>Beratung,</a:t>
            </a:r>
            <a:r>
              <a:rPr dirty="0" spc="-40"/>
              <a:t> </a:t>
            </a:r>
            <a:r>
              <a:rPr dirty="0"/>
              <a:t>Tipps</a:t>
            </a:r>
            <a:r>
              <a:rPr dirty="0" spc="-5"/>
              <a:t> </a:t>
            </a:r>
            <a:r>
              <a:rPr dirty="0"/>
              <a:t>oder</a:t>
            </a:r>
            <a:r>
              <a:rPr dirty="0" spc="-35"/>
              <a:t> </a:t>
            </a:r>
            <a:r>
              <a:rPr dirty="0"/>
              <a:t>hast</a:t>
            </a:r>
            <a:r>
              <a:rPr dirty="0" spc="-30"/>
              <a:t> </a:t>
            </a:r>
            <a:r>
              <a:rPr dirty="0" spc="-10"/>
              <a:t>Rückfragen?</a:t>
            </a:r>
          </a:p>
          <a:p>
            <a:pPr marL="360045" marR="2160270" indent="-347980">
              <a:lnSpc>
                <a:spcPct val="119400"/>
              </a:lnSpc>
              <a:spcBef>
                <a:spcPts val="2415"/>
              </a:spcBef>
            </a:pPr>
            <a:r>
              <a:rPr dirty="0"/>
              <a:t>Dann</a:t>
            </a:r>
            <a:r>
              <a:rPr dirty="0" spc="-45"/>
              <a:t> </a:t>
            </a:r>
            <a:r>
              <a:rPr dirty="0"/>
              <a:t>melde</a:t>
            </a:r>
            <a:r>
              <a:rPr dirty="0" spc="-20"/>
              <a:t> </a:t>
            </a:r>
            <a:r>
              <a:rPr dirty="0"/>
              <a:t>Dich</a:t>
            </a:r>
            <a:r>
              <a:rPr dirty="0" spc="-30"/>
              <a:t> </a:t>
            </a:r>
            <a:r>
              <a:rPr dirty="0" spc="-10"/>
              <a:t>gerne: </a:t>
            </a:r>
            <a:r>
              <a:rPr dirty="0" u="sng" spc="-10">
                <a:solidFill>
                  <a:srgbClr val="205F9A"/>
                </a:solidFill>
                <a:uFill>
                  <a:solidFill>
                    <a:srgbClr val="205F9A"/>
                  </a:solidFill>
                </a:uFill>
                <a:hlinkClick r:id="rId5"/>
              </a:rPr>
              <a:t>flugtauglichkeit@gmail.com</a:t>
            </a:r>
          </a:p>
          <a:p>
            <a:pPr marL="398145">
              <a:lnSpc>
                <a:spcPct val="100000"/>
              </a:lnSpc>
              <a:spcBef>
                <a:spcPts val="380"/>
              </a:spcBef>
            </a:pPr>
            <a:r>
              <a:rPr dirty="0" spc="-10"/>
              <a:t>+49-1517-</a:t>
            </a:r>
            <a:r>
              <a:rPr dirty="0"/>
              <a:t>0366103</a:t>
            </a:r>
            <a:r>
              <a:rPr dirty="0" spc="-5"/>
              <a:t> </a:t>
            </a:r>
            <a:r>
              <a:rPr dirty="0"/>
              <a:t>(auch </a:t>
            </a:r>
            <a:r>
              <a:rPr dirty="0" spc="-10"/>
              <a:t>WhatsApp)</a:t>
            </a:r>
          </a:p>
          <a:p>
            <a:pPr marL="12700">
              <a:lnSpc>
                <a:spcPct val="100000"/>
              </a:lnSpc>
              <a:spcBef>
                <a:spcPts val="2820"/>
              </a:spcBef>
            </a:pPr>
            <a:r>
              <a:rPr dirty="0" i="1">
                <a:latin typeface="Book Antiqua"/>
                <a:cs typeface="Book Antiqua"/>
              </a:rPr>
              <a:t>Coming</a:t>
            </a:r>
            <a:r>
              <a:rPr dirty="0" spc="-35" i="1">
                <a:latin typeface="Book Antiqua"/>
                <a:cs typeface="Book Antiqua"/>
              </a:rPr>
              <a:t> </a:t>
            </a:r>
            <a:r>
              <a:rPr dirty="0" i="1">
                <a:latin typeface="Book Antiqua"/>
                <a:cs typeface="Book Antiqua"/>
              </a:rPr>
              <a:t>soon:</a:t>
            </a:r>
            <a:r>
              <a:rPr dirty="0" spc="-50" i="1">
                <a:latin typeface="Book Antiqua"/>
                <a:cs typeface="Book Antiqua"/>
              </a:rPr>
              <a:t> </a:t>
            </a:r>
            <a:r>
              <a:rPr dirty="0" u="sng" spc="-10" i="1">
                <a:solidFill>
                  <a:srgbClr val="205F9A"/>
                </a:solidFill>
                <a:uFill>
                  <a:solidFill>
                    <a:srgbClr val="205F9A"/>
                  </a:solidFill>
                </a:uFill>
                <a:latin typeface="Book Antiqua"/>
                <a:cs typeface="Book Antiqua"/>
                <a:hlinkClick r:id="rId6"/>
              </a:rPr>
              <a:t>www.flugtauglichkeit.info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916939" y="4547784"/>
            <a:ext cx="1035748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700" spc="1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</a:t>
            </a:r>
            <a:r>
              <a:rPr dirty="0" sz="1700" spc="2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juristische</a:t>
            </a:r>
            <a:r>
              <a:rPr dirty="0" sz="1700" spc="1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Beratung</a:t>
            </a:r>
            <a:r>
              <a:rPr dirty="0" sz="1700" spc="1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1700" spc="1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Einzelfall,</a:t>
            </a:r>
            <a:r>
              <a:rPr dirty="0" sz="1700" spc="2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700" spc="1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ich</a:t>
            </a:r>
            <a:r>
              <a:rPr dirty="0" sz="1700" spc="1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nach</a:t>
            </a:r>
            <a:r>
              <a:rPr dirty="0" sz="1700" spc="1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Wiederzulassung</a:t>
            </a:r>
            <a:r>
              <a:rPr dirty="0" sz="1700" spc="1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1700" spc="1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RA</a:t>
            </a:r>
            <a:r>
              <a:rPr dirty="0" sz="1700" spc="1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übernehme,</a:t>
            </a:r>
            <a:r>
              <a:rPr dirty="0" sz="1700" spc="1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treffen</a:t>
            </a:r>
            <a:r>
              <a:rPr dirty="0" sz="1700" spc="1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wir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15857" y="4729134"/>
            <a:ext cx="1035494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</a:t>
            </a:r>
            <a:r>
              <a:rPr dirty="0" sz="17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Gebührenvereinbarung.</a:t>
            </a:r>
            <a:r>
              <a:rPr dirty="0" sz="17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</a:t>
            </a:r>
            <a:r>
              <a:rPr dirty="0" sz="1700" spc="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Ersteinschätzung</a:t>
            </a:r>
            <a:r>
              <a:rPr dirty="0" sz="1700" spc="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(30</a:t>
            </a:r>
            <a:r>
              <a:rPr dirty="0" sz="1700" spc="1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Min.</a:t>
            </a:r>
            <a:r>
              <a:rPr dirty="0" sz="1700" spc="11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Gespräch)</a:t>
            </a:r>
            <a:r>
              <a:rPr dirty="0" sz="1700" spc="1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bekommst</a:t>
            </a:r>
            <a:r>
              <a:rPr dirty="0" sz="17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700" spc="1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von</a:t>
            </a:r>
            <a:r>
              <a:rPr dirty="0" sz="17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mir</a:t>
            </a:r>
            <a:r>
              <a:rPr dirty="0" sz="1700" spc="1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kurzfristig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15641" y="4910484"/>
            <a:ext cx="1035812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gratis.</a:t>
            </a:r>
            <a:r>
              <a:rPr dirty="0" sz="1700" spc="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Mein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Skript</a:t>
            </a:r>
            <a:r>
              <a:rPr dirty="0" sz="17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bekommst</a:t>
            </a:r>
            <a:r>
              <a:rPr dirty="0" sz="17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ebenfalls</a:t>
            </a:r>
            <a:r>
              <a:rPr dirty="0" sz="17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for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free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(PDF);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17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7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17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trotzdem</a:t>
            </a:r>
            <a:r>
              <a:rPr dirty="0" sz="17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einen Betrag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Deiner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16507" y="5091834"/>
            <a:ext cx="1035812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Wahl</a:t>
            </a:r>
            <a:r>
              <a:rPr dirty="0" sz="1700" spc="2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dafür</a:t>
            </a:r>
            <a:r>
              <a:rPr dirty="0" sz="17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geben</a:t>
            </a:r>
            <a:r>
              <a:rPr dirty="0" sz="17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möchtest</a:t>
            </a:r>
            <a:r>
              <a:rPr dirty="0" sz="17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(auch</a:t>
            </a:r>
            <a:r>
              <a:rPr dirty="0" sz="17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gerne</a:t>
            </a:r>
            <a:r>
              <a:rPr dirty="0" sz="17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erst,</a:t>
            </a:r>
            <a:r>
              <a:rPr dirty="0" sz="17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nachdem</a:t>
            </a:r>
            <a:r>
              <a:rPr dirty="0" sz="17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700" spc="25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es</a:t>
            </a:r>
            <a:r>
              <a:rPr dirty="0" sz="17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Dir</a:t>
            </a:r>
            <a:r>
              <a:rPr dirty="0" sz="1700" spc="2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angesehen</a:t>
            </a:r>
            <a:r>
              <a:rPr dirty="0" sz="1700" spc="2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hast),</a:t>
            </a:r>
            <a:r>
              <a:rPr dirty="0" sz="1700" spc="2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kannst</a:t>
            </a:r>
            <a:r>
              <a:rPr dirty="0" sz="1700" spc="2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700" spc="2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17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über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16939" y="5196209"/>
            <a:ext cx="4792980" cy="640080"/>
          </a:xfrm>
          <a:prstGeom prst="rect">
            <a:avLst/>
          </a:prstGeom>
        </p:spPr>
        <p:txBody>
          <a:bodyPr wrap="square" lIns="0" tIns="901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PayPal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machen:</a:t>
            </a:r>
            <a:endParaRPr sz="17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1400" spc="-10" b="1">
                <a:solidFill>
                  <a:srgbClr val="205F9A"/>
                </a:solidFill>
                <a:uFill>
                  <a:solidFill>
                    <a:srgbClr val="205F9A"/>
                  </a:solidFill>
                </a:uFill>
                <a:latin typeface="Book Antiqua"/>
                <a:cs typeface="Book Antiqua"/>
                <a:hlinkClick r:id="rId7"/>
              </a:rPr>
              <a:t>https://www.paypal.com/ncp/payment/7QZKC5Q9RNUTU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1500505">
              <a:lnSpc>
                <a:spcPct val="100000"/>
              </a:lnSpc>
              <a:spcBef>
                <a:spcPts val="100"/>
              </a:spcBef>
            </a:pPr>
            <a:r>
              <a:rPr dirty="0"/>
              <a:t>Wer</a:t>
            </a:r>
            <a:r>
              <a:rPr dirty="0" spc="-15"/>
              <a:t> </a:t>
            </a:r>
            <a:r>
              <a:rPr dirty="0"/>
              <a:t>bin</a:t>
            </a:r>
            <a:r>
              <a:rPr dirty="0" spc="-20"/>
              <a:t> </a:t>
            </a:r>
            <a:r>
              <a:rPr dirty="0"/>
              <a:t>ich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und</a:t>
            </a:r>
            <a:r>
              <a:rPr dirty="0" spc="-30"/>
              <a:t> </a:t>
            </a:r>
            <a:r>
              <a:rPr dirty="0"/>
              <a:t>was</a:t>
            </a:r>
            <a:r>
              <a:rPr dirty="0" spc="-20"/>
              <a:t> </a:t>
            </a:r>
            <a:r>
              <a:rPr dirty="0"/>
              <a:t>bringt</a:t>
            </a:r>
            <a:r>
              <a:rPr dirty="0" spc="-15"/>
              <a:t> </a:t>
            </a:r>
            <a:r>
              <a:rPr dirty="0"/>
              <a:t>Dir</a:t>
            </a:r>
            <a:r>
              <a:rPr dirty="0" spc="-10"/>
              <a:t> </a:t>
            </a:r>
            <a:r>
              <a:rPr dirty="0"/>
              <a:t>diese</a:t>
            </a:r>
            <a:r>
              <a:rPr dirty="0" spc="-30"/>
              <a:t> </a:t>
            </a:r>
            <a:r>
              <a:rPr dirty="0" spc="-10"/>
              <a:t>Präsentation?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688591"/>
            <a:ext cx="10518647" cy="4672583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277872" y="1595691"/>
            <a:ext cx="7673340" cy="534670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algn="ctr" marR="31115">
              <a:lnSpc>
                <a:spcPct val="100000"/>
              </a:lnSpc>
              <a:spcBef>
                <a:spcPts val="665"/>
              </a:spcBef>
            </a:pPr>
            <a:r>
              <a:rPr dirty="0" sz="1200" b="1">
                <a:solidFill>
                  <a:srgbClr val="001F5F"/>
                </a:solidFill>
                <a:latin typeface="Book Antiqua"/>
                <a:cs typeface="Book Antiqua"/>
              </a:rPr>
              <a:t>Gude,</a:t>
            </a:r>
            <a:r>
              <a:rPr dirty="0" sz="1200" spc="-2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b="1">
                <a:solidFill>
                  <a:srgbClr val="001F5F"/>
                </a:solidFill>
                <a:latin typeface="Book Antiqua"/>
                <a:cs typeface="Book Antiqua"/>
              </a:rPr>
              <a:t>Servus</a:t>
            </a:r>
            <a:r>
              <a:rPr dirty="0" sz="1200" spc="-3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b="1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200" spc="-2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b="1">
                <a:solidFill>
                  <a:srgbClr val="001F5F"/>
                </a:solidFill>
                <a:latin typeface="Book Antiqua"/>
                <a:cs typeface="Book Antiqua"/>
              </a:rPr>
              <a:t>Moin</a:t>
            </a:r>
            <a:r>
              <a:rPr dirty="0" sz="1200" spc="-4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20" b="1">
                <a:solidFill>
                  <a:srgbClr val="001F5F"/>
                </a:solidFill>
                <a:latin typeface="Book Antiqua"/>
                <a:cs typeface="Book Antiqua"/>
              </a:rPr>
              <a:t>Moin!</a:t>
            </a:r>
            <a:endParaRPr sz="1200">
              <a:latin typeface="Book Antiqua"/>
              <a:cs typeface="Book Antiqua"/>
            </a:endParaRPr>
          </a:p>
          <a:p>
            <a:pPr algn="ctr">
              <a:lnSpc>
                <a:spcPct val="100000"/>
              </a:lnSpc>
              <a:spcBef>
                <a:spcPts val="560"/>
              </a:spcBef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Mein</a:t>
            </a:r>
            <a:r>
              <a:rPr dirty="0" sz="12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Name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12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Nina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Coppik.</a:t>
            </a:r>
            <a:r>
              <a:rPr dirty="0" sz="12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Diese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Infos</a:t>
            </a:r>
            <a:r>
              <a:rPr dirty="0" sz="12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sind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vielleicht</a:t>
            </a:r>
            <a:r>
              <a:rPr dirty="0" sz="12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interessant</a:t>
            </a:r>
            <a:r>
              <a:rPr dirty="0" sz="12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2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Dich,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bevor</a:t>
            </a:r>
            <a:r>
              <a:rPr dirty="0" sz="12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es</a:t>
            </a:r>
            <a:r>
              <a:rPr dirty="0" sz="12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ans</a:t>
            </a:r>
            <a:r>
              <a:rPr dirty="0" sz="12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eigentliche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Thema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geht:</a:t>
            </a:r>
            <a:endParaRPr sz="1200">
              <a:latin typeface="Book Antiqua"/>
              <a:cs typeface="Book Antiqua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3250691" y="2403347"/>
            <a:ext cx="2263140" cy="1087120"/>
            <a:chOff x="3250691" y="2403347"/>
            <a:chExt cx="2263140" cy="108712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50691" y="2403347"/>
              <a:ext cx="335279" cy="32156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03091" y="2403347"/>
              <a:ext cx="330707" cy="321563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61359" y="2913888"/>
              <a:ext cx="391667" cy="321563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22163" y="3168395"/>
              <a:ext cx="391667" cy="321563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916939" y="2360739"/>
            <a:ext cx="10355580" cy="1810385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Volljuristin</a:t>
            </a:r>
            <a:r>
              <a:rPr dirty="0" sz="12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2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Fliegerherzchen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Baujahr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1987,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aus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FRA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Immer</a:t>
            </a:r>
            <a:r>
              <a:rPr dirty="0" sz="12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dabei:</a:t>
            </a:r>
            <a:r>
              <a:rPr dirty="0" sz="12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Flughund</a:t>
            </a:r>
            <a:r>
              <a:rPr dirty="0" sz="12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Eduard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240665" algn="l"/>
                <a:tab pos="4505325" algn="l"/>
              </a:tabLst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Laufende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PPL-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Ausbildung</a:t>
            </a:r>
            <a:r>
              <a:rPr dirty="0" sz="12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(bin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2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blind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Class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1</a:t>
            </a:r>
            <a:r>
              <a:rPr dirty="0" sz="12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Medical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200" spc="-50">
                <a:solidFill>
                  <a:srgbClr val="001F5F"/>
                </a:solidFill>
                <a:latin typeface="Book Antiqua"/>
                <a:cs typeface="Book Antiqua"/>
              </a:rPr>
              <a:t>)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Fachanwaltslehrgang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 Medizinrecht</a:t>
            </a:r>
            <a:r>
              <a:rPr dirty="0" sz="12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absolviert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Inspiriert</a:t>
            </a:r>
            <a:r>
              <a:rPr dirty="0" sz="12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durch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eine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ganz</a:t>
            </a:r>
            <a:r>
              <a:rPr dirty="0" sz="12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besondere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Fliegerin</a:t>
            </a:r>
            <a:r>
              <a:rPr dirty="0" sz="12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beschlossen,</a:t>
            </a:r>
            <a:r>
              <a:rPr dirty="0" sz="12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Jurist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unbedingt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2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einem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luftfahrtbezogenen</a:t>
            </a:r>
            <a:r>
              <a:rPr dirty="0" sz="12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Job</a:t>
            </a:r>
            <a:r>
              <a:rPr dirty="0" sz="12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arbeiten</a:t>
            </a:r>
            <a:r>
              <a:rPr dirty="0" sz="12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2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wollen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Naiverweise</a:t>
            </a:r>
            <a:r>
              <a:rPr dirty="0" sz="12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12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200" spc="2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gelandet</a:t>
            </a:r>
            <a:r>
              <a:rPr dirty="0" sz="12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200" spc="22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little</a:t>
            </a:r>
            <a:r>
              <a:rPr dirty="0" sz="1200" spc="24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did</a:t>
            </a:r>
            <a:r>
              <a:rPr dirty="0" sz="1200" spc="24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I</a:t>
            </a:r>
            <a:r>
              <a:rPr dirty="0" sz="1200" spc="25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i="1">
                <a:solidFill>
                  <a:srgbClr val="001F5F"/>
                </a:solidFill>
                <a:latin typeface="Book Antiqua"/>
                <a:cs typeface="Book Antiqua"/>
              </a:rPr>
              <a:t>know...</a:t>
            </a:r>
            <a:r>
              <a:rPr dirty="0" sz="1200" spc="24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anderthalb</a:t>
            </a:r>
            <a:r>
              <a:rPr dirty="0" sz="12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Jahre</a:t>
            </a:r>
            <a:r>
              <a:rPr dirty="0" sz="12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1200" spc="2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Juristische</a:t>
            </a:r>
            <a:r>
              <a:rPr dirty="0" sz="12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Referentin</a:t>
            </a:r>
            <a:r>
              <a:rPr dirty="0" sz="12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2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L6</a:t>
            </a:r>
            <a:r>
              <a:rPr dirty="0" sz="1200" spc="2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(Rechtsangelegenheiten</a:t>
            </a:r>
            <a:r>
              <a:rPr dirty="0" sz="1200" spc="2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Luftfahrtpersonal;</a:t>
            </a:r>
            <a:endParaRPr sz="1200">
              <a:latin typeface="Book Antiqua"/>
              <a:cs typeface="Book Antiqua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6095" y="4315967"/>
            <a:ext cx="335279" cy="321563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916939" y="4018851"/>
            <a:ext cx="10358120" cy="790575"/>
          </a:xfrm>
          <a:prstGeom prst="rect">
            <a:avLst/>
          </a:prstGeom>
        </p:spPr>
        <p:txBody>
          <a:bodyPr wrap="square" lIns="0" tIns="83820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660"/>
              </a:spcBef>
            </a:pP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Flugmedizin),</a:t>
            </a:r>
            <a:r>
              <a:rPr dirty="0" sz="12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dort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Betreuung vieler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Widerspruchsverfahren</a:t>
            </a:r>
            <a:r>
              <a:rPr dirty="0" sz="12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+ Klagen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von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Pilot:innen,</a:t>
            </a:r>
            <a:r>
              <a:rPr dirty="0" sz="12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2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vom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2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gegroundet</a:t>
            </a:r>
            <a:r>
              <a:rPr dirty="0" sz="12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wurden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Jetzt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aber endlich</a:t>
            </a:r>
            <a:r>
              <a:rPr dirty="0" sz="12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sng" sz="1200" spc="-20" b="1" i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EX</a:t>
            </a:r>
            <a:r>
              <a:rPr dirty="0" u="none" sz="1200" spc="-20">
                <a:solidFill>
                  <a:srgbClr val="001F5F"/>
                </a:solidFill>
                <a:latin typeface="Book Antiqua"/>
                <a:cs typeface="Book Antiqua"/>
              </a:rPr>
              <a:t>-LBA-</a:t>
            </a:r>
            <a:r>
              <a:rPr dirty="0" u="none" sz="1200" spc="-10">
                <a:solidFill>
                  <a:srgbClr val="001F5F"/>
                </a:solidFill>
                <a:latin typeface="Book Antiqua"/>
                <a:cs typeface="Book Antiqua"/>
              </a:rPr>
              <a:t>Mitarbeiterin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 b="1">
                <a:solidFill>
                  <a:srgbClr val="001F5F"/>
                </a:solidFill>
                <a:latin typeface="Book Antiqua"/>
                <a:cs typeface="Book Antiqua"/>
              </a:rPr>
              <a:t>Meine</a:t>
            </a:r>
            <a:r>
              <a:rPr dirty="0" sz="1200" spc="-10" b="1">
                <a:solidFill>
                  <a:srgbClr val="001F5F"/>
                </a:solidFill>
                <a:latin typeface="Book Antiqua"/>
                <a:cs typeface="Book Antiqua"/>
              </a:rPr>
              <a:t> Gewissensentscheidung: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Ich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habe</a:t>
            </a:r>
            <a:r>
              <a:rPr dirty="0" sz="12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L6 wegen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der dortigen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untragbaren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Zustände</a:t>
            </a:r>
            <a:r>
              <a:rPr dirty="0" sz="12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aus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Gewissensgründen</a:t>
            </a:r>
            <a:r>
              <a:rPr dirty="0" sz="12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verlassen und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Spieß</a:t>
            </a:r>
            <a:r>
              <a:rPr dirty="0" sz="12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umgedreht;</a:t>
            </a:r>
            <a:endParaRPr sz="1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45539" y="4729035"/>
            <a:ext cx="101269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jetzt</a:t>
            </a:r>
            <a:r>
              <a:rPr dirty="0" sz="12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berate</a:t>
            </a:r>
            <a:r>
              <a:rPr dirty="0" sz="12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ich</a:t>
            </a:r>
            <a:r>
              <a:rPr dirty="0" sz="12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Euch</a:t>
            </a:r>
            <a:r>
              <a:rPr dirty="0" sz="12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juristisch,</a:t>
            </a:r>
            <a:r>
              <a:rPr dirty="0" sz="12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versorge</a:t>
            </a:r>
            <a:r>
              <a:rPr dirty="0" sz="1200" spc="3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Euch</a:t>
            </a:r>
            <a:r>
              <a:rPr dirty="0" sz="12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12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2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2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praktischen</a:t>
            </a:r>
            <a:r>
              <a:rPr dirty="0" sz="12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„Insider-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Tipps“</a:t>
            </a:r>
            <a:r>
              <a:rPr dirty="0" sz="12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200" spc="3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allen</a:t>
            </a:r>
            <a:r>
              <a:rPr dirty="0" sz="12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Problemen</a:t>
            </a:r>
            <a:r>
              <a:rPr dirty="0" sz="1200" spc="3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2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dem</a:t>
            </a:r>
            <a:r>
              <a:rPr dirty="0" sz="1200" spc="3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Flugmedizinischen</a:t>
            </a:r>
            <a:endParaRPr sz="1200">
              <a:latin typeface="Book Antiqua"/>
              <a:cs typeface="Book Antiqu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45539" y="4857051"/>
            <a:ext cx="101295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Tauglichkeitszeugnis</a:t>
            </a:r>
            <a:r>
              <a:rPr dirty="0" sz="1200" spc="3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(„Medical“).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Dazu</a:t>
            </a:r>
            <a:r>
              <a:rPr dirty="0" sz="1200" spc="3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wird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bald</a:t>
            </a:r>
            <a:r>
              <a:rPr dirty="0" sz="1200" spc="3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meine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Wieder-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Zulassung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zur</a:t>
            </a:r>
            <a:r>
              <a:rPr dirty="0" sz="1200" spc="3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Rechtsanwaltschaft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RAK</a:t>
            </a:r>
            <a:r>
              <a:rPr dirty="0" sz="1200" spc="3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Frankfurt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erfolgen</a:t>
            </a:r>
            <a:r>
              <a:rPr dirty="0" sz="1200" spc="3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(musste</a:t>
            </a:r>
            <a:endParaRPr sz="1200">
              <a:latin typeface="Book Antiqua"/>
              <a:cs typeface="Book Antiqu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16939" y="4913439"/>
            <a:ext cx="8412480" cy="534670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665"/>
              </a:spcBef>
            </a:pP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während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behördlichen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Tätigkeit</a:t>
            </a:r>
            <a:r>
              <a:rPr dirty="0" sz="12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darauf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verzichten)</a:t>
            </a:r>
            <a:endParaRPr sz="12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200" b="1">
                <a:solidFill>
                  <a:srgbClr val="001F5F"/>
                </a:solidFill>
                <a:latin typeface="Book Antiqua"/>
                <a:cs typeface="Book Antiqua"/>
              </a:rPr>
              <a:t>Mein</a:t>
            </a:r>
            <a:r>
              <a:rPr dirty="0" sz="1200" spc="-1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b="1">
                <a:solidFill>
                  <a:srgbClr val="001F5F"/>
                </a:solidFill>
                <a:latin typeface="Book Antiqua"/>
                <a:cs typeface="Book Antiqua"/>
              </a:rPr>
              <a:t>Skript:</a:t>
            </a:r>
            <a:r>
              <a:rPr dirty="0" sz="1200" spc="-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b="1">
                <a:solidFill>
                  <a:srgbClr val="001F5F"/>
                </a:solidFill>
                <a:latin typeface="Book Antiqua"/>
                <a:cs typeface="Book Antiqua"/>
              </a:rPr>
              <a:t>„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2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Untauglichmacher“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 (137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S.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+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Anhang)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allen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Detail-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Infos</a:t>
            </a:r>
            <a:r>
              <a:rPr dirty="0" sz="12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2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 spc="-20">
                <a:solidFill>
                  <a:srgbClr val="001F5F"/>
                </a:solidFill>
                <a:latin typeface="Book Antiqua"/>
                <a:cs typeface="Book Antiqua"/>
              </a:rPr>
              <a:t>LBA-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Verfahren,</a:t>
            </a:r>
            <a:r>
              <a:rPr dirty="0" sz="12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erhältlich</a:t>
            </a:r>
            <a:r>
              <a:rPr dirty="0" sz="12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2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1200" spc="-25">
                <a:solidFill>
                  <a:srgbClr val="001F5F"/>
                </a:solidFill>
                <a:latin typeface="Book Antiqua"/>
                <a:cs typeface="Book Antiqua"/>
              </a:rPr>
              <a:t> PDF</a:t>
            </a:r>
            <a:endParaRPr sz="1200">
              <a:latin typeface="Book Antiqua"/>
              <a:cs typeface="Book Antiqu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15972" y="5612041"/>
            <a:ext cx="7558405" cy="58039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400" spc="-2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dieser</a:t>
            </a:r>
            <a:r>
              <a:rPr dirty="0" sz="1400" spc="-3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Präsentation:</a:t>
            </a:r>
            <a:r>
              <a:rPr dirty="0" sz="1400" spc="-5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400" spc="-2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wichtigsten</a:t>
            </a:r>
            <a:r>
              <a:rPr dirty="0" sz="1400" spc="-5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Infos</a:t>
            </a:r>
            <a:r>
              <a:rPr dirty="0" sz="1400" spc="-3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400" spc="-3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Medical-Problemen</a:t>
            </a:r>
            <a:r>
              <a:rPr dirty="0" sz="1400" spc="-5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400" spc="-3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sz="1400" spc="-2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spc="-10" b="1">
                <a:solidFill>
                  <a:srgbClr val="001F5F"/>
                </a:solidFill>
                <a:latin typeface="Book Antiqua"/>
                <a:cs typeface="Book Antiqua"/>
              </a:rPr>
              <a:t>LBA-Verfahren</a:t>
            </a:r>
            <a:endParaRPr sz="1400">
              <a:latin typeface="Book Antiqua"/>
              <a:cs typeface="Book Antiqua"/>
            </a:endParaRPr>
          </a:p>
          <a:p>
            <a:pPr algn="ctr" marR="275590">
              <a:lnSpc>
                <a:spcPct val="100000"/>
              </a:lnSpc>
              <a:spcBef>
                <a:spcPts val="505"/>
              </a:spcBef>
            </a:pP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400" spc="-1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b="1">
                <a:solidFill>
                  <a:srgbClr val="001F5F"/>
                </a:solidFill>
                <a:latin typeface="Book Antiqua"/>
                <a:cs typeface="Book Antiqua"/>
              </a:rPr>
              <a:t>a</a:t>
            </a:r>
            <a:r>
              <a:rPr dirty="0" sz="1400" spc="-10" b="1">
                <a:solidFill>
                  <a:srgbClr val="001F5F"/>
                </a:solidFill>
                <a:latin typeface="Book Antiqua"/>
                <a:cs typeface="Book Antiqua"/>
              </a:rPr>
              <a:t> nutshell</a:t>
            </a:r>
            <a:endParaRPr sz="1400">
              <a:latin typeface="Book Antiqua"/>
              <a:cs typeface="Book Antiqua"/>
            </a:endParaRPr>
          </a:p>
        </p:txBody>
      </p:sp>
      <p:pic>
        <p:nvPicPr>
          <p:cNvPr id="17" name="object 17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96227" y="5916167"/>
            <a:ext cx="455675" cy="374903"/>
          </a:xfrm>
          <a:prstGeom prst="rect">
            <a:avLst/>
          </a:prstGeom>
        </p:spPr>
      </p:pic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2583" y="598931"/>
            <a:ext cx="10492739" cy="122834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66498" rIns="0" bIns="0" rtlCol="0" vert="horz">
            <a:spAutoFit/>
          </a:bodyPr>
          <a:lstStyle/>
          <a:p>
            <a:pPr marL="2304415" marR="5080" indent="-384175">
              <a:lnSpc>
                <a:spcPts val="2590"/>
              </a:lnSpc>
              <a:spcBef>
                <a:spcPts val="425"/>
              </a:spcBef>
            </a:pPr>
            <a:r>
              <a:rPr dirty="0"/>
              <a:t>Die</a:t>
            </a:r>
            <a:r>
              <a:rPr dirty="0" spc="-50"/>
              <a:t> </a:t>
            </a:r>
            <a:r>
              <a:rPr dirty="0"/>
              <a:t>Verwaltungsverfahren</a:t>
            </a:r>
            <a:r>
              <a:rPr dirty="0" spc="-45"/>
              <a:t> </a:t>
            </a:r>
            <a:r>
              <a:rPr dirty="0"/>
              <a:t>des</a:t>
            </a:r>
            <a:r>
              <a:rPr dirty="0" spc="-45"/>
              <a:t> </a:t>
            </a:r>
            <a:r>
              <a:rPr dirty="0"/>
              <a:t>LBA</a:t>
            </a:r>
            <a:r>
              <a:rPr dirty="0" spc="-30"/>
              <a:t> </a:t>
            </a:r>
            <a:r>
              <a:rPr dirty="0"/>
              <a:t>und</a:t>
            </a:r>
            <a:r>
              <a:rPr dirty="0" spc="-45"/>
              <a:t> </a:t>
            </a:r>
            <a:r>
              <a:rPr dirty="0" spc="-10"/>
              <a:t>Deine Rechtsschutzmöglichkeiten</a:t>
            </a:r>
            <a:r>
              <a:rPr dirty="0" spc="-5"/>
              <a:t> </a:t>
            </a:r>
            <a:r>
              <a:rPr dirty="0"/>
              <a:t>im</a:t>
            </a:r>
            <a:r>
              <a:rPr dirty="0" spc="40"/>
              <a:t> </a:t>
            </a:r>
            <a:r>
              <a:rPr dirty="0" spc="-10"/>
              <a:t>Überblick</a:t>
            </a: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2668" y="2354579"/>
            <a:ext cx="10582655" cy="382371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52463" y="2252828"/>
            <a:ext cx="9634220" cy="3733165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Verweisung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Widerspruchsverfahren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Zweitüberprüfung</a:t>
            </a:r>
            <a:endParaRPr sz="20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Antrag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Auflagenänderung</a:t>
            </a:r>
            <a:endParaRPr sz="2000">
              <a:latin typeface="Book Antiqua"/>
              <a:cs typeface="Book Antiqua"/>
            </a:endParaRP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Einziehung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Medicals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Aufsichtsmaßnahme</a:t>
            </a:r>
            <a:endParaRPr sz="2000">
              <a:latin typeface="Book Antiqua"/>
              <a:cs typeface="Book Antiqua"/>
            </a:endParaRPr>
          </a:p>
          <a:p>
            <a:pPr marL="241935" indent="-228600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Anfechtungsklage</a:t>
            </a:r>
            <a:endParaRPr sz="2000">
              <a:latin typeface="Book Antiqua"/>
              <a:cs typeface="Book Antiqua"/>
            </a:endParaRPr>
          </a:p>
          <a:p>
            <a:pPr marL="241935" indent="-228600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Einstweiliger</a:t>
            </a:r>
            <a:r>
              <a:rPr dirty="0" sz="2000" spc="-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Rechtsschutz</a:t>
            </a:r>
            <a:endParaRPr sz="2000">
              <a:latin typeface="Book Antiqua"/>
              <a:cs typeface="Book Antiqua"/>
            </a:endParaRPr>
          </a:p>
          <a:p>
            <a:pPr marL="241935" indent="-228600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Untätigkeitsklage</a:t>
            </a:r>
            <a:endParaRPr sz="2000">
              <a:latin typeface="Book Antiqua"/>
              <a:cs typeface="Book Antiqua"/>
            </a:endParaRPr>
          </a:p>
          <a:p>
            <a:pPr marL="241935" indent="-228600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Sonderfall:</a:t>
            </a:r>
            <a:r>
              <a:rPr dirty="0" sz="2000" spc="-5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Amtshaftungsklage</a:t>
            </a:r>
            <a:r>
              <a:rPr dirty="0" sz="2000" spc="-6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(Schadensersatzanspruch</a:t>
            </a:r>
            <a:r>
              <a:rPr dirty="0" sz="2000" spc="-6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gegen</a:t>
            </a:r>
            <a:r>
              <a:rPr dirty="0" sz="2000" spc="-4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sz="2000" spc="-3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b="1">
                <a:solidFill>
                  <a:srgbClr val="001F5F"/>
                </a:solidFill>
                <a:latin typeface="Book Antiqua"/>
                <a:cs typeface="Book Antiqua"/>
              </a:rPr>
              <a:t>Staat</a:t>
            </a:r>
            <a:r>
              <a:rPr dirty="0" sz="2000" spc="-5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 b="1">
                <a:solidFill>
                  <a:srgbClr val="001F5F"/>
                </a:solidFill>
                <a:latin typeface="Book Antiqua"/>
                <a:cs typeface="Book Antiqua"/>
              </a:rPr>
              <a:t>(LBA))</a:t>
            </a:r>
            <a:endParaRPr sz="2000">
              <a:latin typeface="Book Antiqua"/>
              <a:cs typeface="Book Antiqua"/>
            </a:endParaRPr>
          </a:p>
          <a:p>
            <a:pPr marL="241935" indent="-228600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Transfer-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Out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(„Ausflaggen“,</a:t>
            </a:r>
            <a:r>
              <a:rPr dirty="0" sz="20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Wechsel</a:t>
            </a:r>
            <a:r>
              <a:rPr dirty="0" sz="20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20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Lizenzstaats)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4330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Verweisung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4775" y="1797685"/>
            <a:ext cx="10361930" cy="4246245"/>
          </a:xfrm>
          <a:prstGeom prst="rect">
            <a:avLst/>
          </a:prstGeom>
        </p:spPr>
        <p:txBody>
          <a:bodyPr wrap="square" lIns="0" tIns="63500" rIns="0" bIns="0" rtlCol="0" vert="horz">
            <a:spAutoFit/>
          </a:bodyPr>
          <a:lstStyle/>
          <a:p>
            <a:pPr marL="243840" marR="8890" indent="-229870">
              <a:lnSpc>
                <a:spcPts val="1630"/>
              </a:lnSpc>
              <a:spcBef>
                <a:spcPts val="500"/>
              </a:spcBef>
              <a:buFont typeface="Arial"/>
              <a:buChar char="•"/>
              <a:tabLst>
                <a:tab pos="24384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Wird</a:t>
            </a:r>
            <a:r>
              <a:rPr dirty="0" sz="17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eingeleitet,</a:t>
            </a:r>
            <a:r>
              <a:rPr dirty="0" sz="17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17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Dein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Fliegerarzt</a:t>
            </a:r>
            <a:r>
              <a:rPr dirty="0" sz="17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(AME,</a:t>
            </a:r>
            <a:r>
              <a:rPr dirty="0" sz="17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AeMC)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7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einer</a:t>
            </a:r>
            <a:r>
              <a:rPr dirty="0" sz="17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Tauglichkeitsuntersuchung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Class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1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Medical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(ATPL,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MPL,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CPL)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alleine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entscheiden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darf</a:t>
            </a:r>
            <a:endParaRPr sz="1700">
              <a:latin typeface="Book Antiqua"/>
              <a:cs typeface="Book Antiqua"/>
            </a:endParaRPr>
          </a:p>
          <a:p>
            <a:pPr marL="243204" marR="5080" indent="-227965">
              <a:lnSpc>
                <a:spcPts val="1630"/>
              </a:lnSpc>
              <a:spcBef>
                <a:spcPts val="1000"/>
              </a:spcBef>
              <a:buFont typeface="Arial"/>
              <a:buChar char="•"/>
              <a:tabLst>
                <a:tab pos="24511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Verweisungspflichtige</a:t>
            </a:r>
            <a:r>
              <a:rPr dirty="0" sz="17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Diagnosen</a:t>
            </a:r>
            <a:r>
              <a:rPr dirty="0" sz="17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Abschnitt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</a:t>
            </a:r>
            <a:r>
              <a:rPr dirty="0" sz="17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des Anhangs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IV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(Part-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MED)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</a:t>
            </a:r>
            <a:r>
              <a:rPr dirty="0" sz="17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(EU)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Nr.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1178/2011 	geregelt</a:t>
            </a:r>
            <a:endParaRPr sz="1700">
              <a:latin typeface="Book Antiqua"/>
              <a:cs typeface="Book Antiqua"/>
            </a:endParaRPr>
          </a:p>
          <a:p>
            <a:pPr marL="245110" marR="5715" indent="-229235">
              <a:lnSpc>
                <a:spcPts val="1630"/>
              </a:lnSpc>
              <a:spcBef>
                <a:spcPts val="1010"/>
              </a:spcBef>
              <a:buFont typeface="Arial"/>
              <a:buChar char="•"/>
              <a:tabLst>
                <a:tab pos="24511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Ergänzende</a:t>
            </a:r>
            <a:r>
              <a:rPr dirty="0" sz="1700" spc="3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Regelungen</a:t>
            </a:r>
            <a:r>
              <a:rPr dirty="0" sz="1700" spc="4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nachrangig</a:t>
            </a:r>
            <a:r>
              <a:rPr dirty="0" sz="1700" spc="3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700" spc="4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AMCs</a:t>
            </a:r>
            <a:r>
              <a:rPr dirty="0" sz="1700" spc="3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(Acceptable</a:t>
            </a:r>
            <a:r>
              <a:rPr dirty="0" sz="1700" spc="3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Means</a:t>
            </a:r>
            <a:r>
              <a:rPr dirty="0" sz="1700" spc="3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of</a:t>
            </a:r>
            <a:r>
              <a:rPr dirty="0" sz="17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Compliance)</a:t>
            </a:r>
            <a:r>
              <a:rPr dirty="0" sz="17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3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EASA,</a:t>
            </a:r>
            <a:r>
              <a:rPr dirty="0" sz="1700" spc="4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weiter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nachrangig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GM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(Guidance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Material)</a:t>
            </a:r>
            <a:endParaRPr sz="1700">
              <a:latin typeface="Book Antiqua"/>
              <a:cs typeface="Book Antiqua"/>
            </a:endParaRPr>
          </a:p>
          <a:p>
            <a:pPr marL="245110" marR="704215" indent="-228600">
              <a:lnSpc>
                <a:spcPct val="89100"/>
              </a:lnSpc>
              <a:spcBef>
                <a:spcPts val="825"/>
              </a:spcBef>
              <a:buFont typeface="Arial"/>
              <a:buChar char="•"/>
              <a:tabLst>
                <a:tab pos="92900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Während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laufender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Verweisung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keine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Ausübung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Lizenzrechte,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vgl.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FCL.040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MED.B.030</a:t>
            </a:r>
            <a:r>
              <a:rPr dirty="0" sz="17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– 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u="sng" sz="1400" i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Achtung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:</a:t>
            </a:r>
            <a:r>
              <a:rPr dirty="0" u="none" sz="1400" spc="-3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vertritt</a:t>
            </a:r>
            <a:r>
              <a:rPr dirty="0" u="none" sz="1400" spc="-3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u="none" sz="1400" spc="-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sehr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fragwürdige</a:t>
            </a:r>
            <a:r>
              <a:rPr dirty="0" u="none" sz="1400" spc="-3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u="none" sz="1400" spc="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Rechtsauffassung,</a:t>
            </a:r>
            <a:r>
              <a:rPr dirty="0" u="none" sz="1400" spc="-4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dass</a:t>
            </a:r>
            <a:r>
              <a:rPr dirty="0" u="none" sz="1400" spc="-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generell</a:t>
            </a:r>
            <a:r>
              <a:rPr dirty="0" u="none" sz="1400" spc="-3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auch die</a:t>
            </a:r>
            <a:r>
              <a:rPr dirty="0" u="none" sz="1400" spc="-2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Rechte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z.B. einer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PPL</a:t>
            </a:r>
            <a:r>
              <a:rPr dirty="0" u="none" sz="1400" spc="-2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nicht 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ausgeübt</a:t>
            </a:r>
            <a:r>
              <a:rPr dirty="0" u="none" sz="1400" spc="-2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u="none" sz="1400" spc="-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dürfen,</a:t>
            </a:r>
            <a:r>
              <a:rPr dirty="0" u="none" sz="1400" spc="-1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obwohl</a:t>
            </a:r>
            <a:r>
              <a:rPr dirty="0" u="none" sz="1400" spc="1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u="none" sz="1400" spc="5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i="1">
                <a:solidFill>
                  <a:srgbClr val="001F5F"/>
                </a:solidFill>
                <a:latin typeface="Book Antiqua"/>
                <a:cs typeface="Book Antiqua"/>
              </a:rPr>
              <a:t>geringere</a:t>
            </a:r>
            <a:r>
              <a:rPr dirty="0" u="none" sz="1400" spc="-2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Tauglichkeitsanforderungen</a:t>
            </a:r>
            <a:r>
              <a:rPr dirty="0" u="none" sz="1400" spc="-30" i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400" spc="-10" i="1">
                <a:solidFill>
                  <a:srgbClr val="001F5F"/>
                </a:solidFill>
                <a:latin typeface="Book Antiqua"/>
                <a:cs typeface="Book Antiqua"/>
              </a:rPr>
              <a:t>gelten!</a:t>
            </a:r>
            <a:endParaRPr sz="1400">
              <a:latin typeface="Book Antiqua"/>
              <a:cs typeface="Book Antiqua"/>
            </a:endParaRPr>
          </a:p>
          <a:p>
            <a:pPr marL="242570" marR="9525" indent="-228600">
              <a:lnSpc>
                <a:spcPts val="1630"/>
              </a:lnSpc>
              <a:spcBef>
                <a:spcPts val="975"/>
              </a:spcBef>
              <a:buFont typeface="Arial"/>
              <a:buChar char="•"/>
              <a:tabLst>
                <a:tab pos="24257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Fall</a:t>
            </a:r>
            <a:r>
              <a:rPr dirty="0" sz="17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wird</a:t>
            </a:r>
            <a:r>
              <a:rPr dirty="0" sz="1700" spc="1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einem</a:t>
            </a:r>
            <a:r>
              <a:rPr dirty="0" sz="1700" spc="11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medizinischen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Sachverständigen</a:t>
            </a:r>
            <a:r>
              <a:rPr dirty="0" sz="17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(medSV)</a:t>
            </a:r>
            <a:r>
              <a:rPr dirty="0" sz="1700" spc="1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700" spc="11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vorgelegt;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Entscheidung</a:t>
            </a:r>
            <a:r>
              <a:rPr dirty="0" sz="17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ergeht</a:t>
            </a:r>
            <a:r>
              <a:rPr dirty="0" sz="17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per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rechtsmittelfähigem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Bescheid</a:t>
            </a:r>
            <a:r>
              <a:rPr dirty="0" sz="17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mögliche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Ergebnisse: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tauglich,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untauglich,</a:t>
            </a:r>
            <a:r>
              <a:rPr dirty="0" sz="17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tauglich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Einschränkungen</a:t>
            </a:r>
            <a:endParaRPr sz="1700">
              <a:latin typeface="Book Antiqua"/>
              <a:cs typeface="Book Antiqua"/>
            </a:endParaRPr>
          </a:p>
          <a:p>
            <a:pPr marL="241935" indent="-227965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193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Befunde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nachfordern,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muss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jeweils</a:t>
            </a:r>
            <a:r>
              <a:rPr dirty="0" sz="17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begründen,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weshalb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Tauglichkeitsbeurteilung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relevant</a:t>
            </a:r>
            <a:endParaRPr sz="1700">
              <a:latin typeface="Book Antiqua"/>
              <a:cs typeface="Book Antiqua"/>
            </a:endParaRPr>
          </a:p>
          <a:p>
            <a:pPr marL="241300" marR="8890" indent="-228600">
              <a:lnSpc>
                <a:spcPts val="163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  <a:tab pos="1620520" algn="l"/>
                <a:tab pos="2167255" algn="l"/>
                <a:tab pos="3819525" algn="l"/>
                <a:tab pos="4679315" algn="l"/>
                <a:tab pos="5815965" algn="l"/>
                <a:tab pos="6838315" algn="l"/>
                <a:tab pos="7287895" algn="l"/>
                <a:tab pos="8728075" algn="l"/>
                <a:tab pos="9772015" algn="l"/>
              </a:tabLst>
            </a:pP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Feststellung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Untauglichkeit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wegen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fehlender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Befunde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rechtswidrig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(Verstoß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gegen Amtsermittlungsgrundsatz),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17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7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selten</a:t>
            </a:r>
            <a:endParaRPr sz="1700">
              <a:latin typeface="Book Antiqua"/>
              <a:cs typeface="Book Antiqua"/>
            </a:endParaRPr>
          </a:p>
          <a:p>
            <a:pPr marL="240665" marR="10160" indent="-228600">
              <a:lnSpc>
                <a:spcPts val="1630"/>
              </a:lnSpc>
              <a:spcBef>
                <a:spcPts val="1000"/>
              </a:spcBef>
              <a:buFont typeface="Arial"/>
              <a:buChar char="•"/>
              <a:tabLst>
                <a:tab pos="240665" algn="l"/>
                <a:tab pos="1416050" algn="l"/>
                <a:tab pos="2293620" algn="l"/>
                <a:tab pos="2875915" algn="l"/>
                <a:tab pos="3811270" algn="l"/>
                <a:tab pos="4262755" algn="l"/>
                <a:tab pos="5065395" algn="l"/>
                <a:tab pos="6805930" algn="l"/>
                <a:tab pos="7343775" algn="l"/>
                <a:tab pos="7927975" algn="l"/>
                <a:tab pos="9390380" algn="l"/>
              </a:tabLst>
            </a:pP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Zeitlichen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Ablauf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von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Anfang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an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genau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dokumentieren,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um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ggf.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Untätigkeits-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und/oder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Amtshaftungsklage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erheben</a:t>
            </a:r>
            <a:r>
              <a:rPr dirty="0" sz="1700" spc="-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können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35274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Widerspruchsverfahren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776996"/>
            <a:ext cx="10518647" cy="440129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6939" y="1722627"/>
            <a:ext cx="10356850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Rechtsbehelf,</a:t>
            </a:r>
            <a:r>
              <a:rPr dirty="0" sz="19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1900" spc="2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9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900" spc="2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Verweisung</a:t>
            </a:r>
            <a:r>
              <a:rPr dirty="0" sz="19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untauglich</a:t>
            </a:r>
            <a:r>
              <a:rPr dirty="0" sz="1900" spc="2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geschrieben</a:t>
            </a:r>
            <a:r>
              <a:rPr dirty="0" sz="1900" spc="2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wirst</a:t>
            </a:r>
            <a:r>
              <a:rPr dirty="0" sz="1900" spc="2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19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Auflagen</a:t>
            </a:r>
            <a:r>
              <a:rPr dirty="0" sz="1900" spc="2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ins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145451" y="1925374"/>
            <a:ext cx="10125710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Medical</a:t>
            </a:r>
            <a:r>
              <a:rPr dirty="0" sz="19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bekommst,</a:t>
            </a:r>
            <a:r>
              <a:rPr dirty="0" sz="19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9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9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Dich</a:t>
            </a:r>
            <a:r>
              <a:rPr dirty="0" sz="19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9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akzeptabel</a:t>
            </a:r>
            <a:r>
              <a:rPr dirty="0" sz="1900" spc="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sind</a:t>
            </a:r>
            <a:r>
              <a:rPr dirty="0" sz="19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(im</a:t>
            </a:r>
            <a:r>
              <a:rPr dirty="0" sz="19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letzteren</a:t>
            </a:r>
            <a:r>
              <a:rPr dirty="0" sz="19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Fall</a:t>
            </a:r>
            <a:r>
              <a:rPr dirty="0" sz="19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nur</a:t>
            </a:r>
            <a:r>
              <a:rPr dirty="0" sz="19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Teil-Widerspruch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15736" y="2087909"/>
            <a:ext cx="5948045" cy="101346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409"/>
              </a:spcBef>
            </a:pP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einlegen!)</a:t>
            </a:r>
            <a:endParaRPr sz="1900">
              <a:latin typeface="Book Antiqua"/>
              <a:cs typeface="Book Antiqua"/>
            </a:endParaRPr>
          </a:p>
          <a:p>
            <a:pPr marL="241300" indent="-228600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Frist</a:t>
            </a:r>
            <a:r>
              <a:rPr dirty="0" sz="1900" spc="-2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1</a:t>
            </a:r>
            <a:r>
              <a:rPr dirty="0" sz="1900" spc="-4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Monat</a:t>
            </a:r>
            <a:r>
              <a:rPr dirty="0" sz="1900" spc="-1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ab</a:t>
            </a:r>
            <a:r>
              <a:rPr dirty="0" sz="1900" spc="-3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Zugang</a:t>
            </a:r>
            <a:r>
              <a:rPr dirty="0" sz="1900" spc="-3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 b="1">
                <a:solidFill>
                  <a:srgbClr val="001F5F"/>
                </a:solidFill>
                <a:latin typeface="Book Antiqua"/>
                <a:cs typeface="Book Antiqua"/>
              </a:rPr>
              <a:t>Verweisungsentscheidung</a:t>
            </a:r>
            <a:endParaRPr sz="19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310"/>
              </a:spcBef>
              <a:buFont typeface="Arial"/>
              <a:buChar char="•"/>
              <a:tabLst>
                <a:tab pos="240665" algn="l"/>
              </a:tabLst>
            </a:pPr>
            <a:r>
              <a:rPr dirty="0" u="sng" sz="190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Achtung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:</a:t>
            </a:r>
            <a:r>
              <a:rPr dirty="0" u="none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Einlegung</a:t>
            </a:r>
            <a:r>
              <a:rPr dirty="0" u="none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per</a:t>
            </a:r>
            <a:r>
              <a:rPr dirty="0" u="none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Mail</a:t>
            </a:r>
            <a:r>
              <a:rPr dirty="0" u="none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u="none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u="none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 spc="-10">
                <a:solidFill>
                  <a:srgbClr val="001F5F"/>
                </a:solidFill>
                <a:latin typeface="Book Antiqua"/>
                <a:cs typeface="Book Antiqua"/>
              </a:rPr>
              <a:t>ausreichend!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16888" y="3116987"/>
            <a:ext cx="10356850" cy="1454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ts val="1939"/>
              </a:lnSpc>
              <a:spcBef>
                <a:spcPts val="9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Falls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Widerspruch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ohne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Anwalt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einlegst: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zwecks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Nachweisbarkeit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am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besten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Einwurf-</a:t>
            </a:r>
            <a:endParaRPr sz="1900">
              <a:latin typeface="Book Antiqua"/>
              <a:cs typeface="Book Antiqua"/>
            </a:endParaRPr>
          </a:p>
          <a:p>
            <a:pPr marL="241300" marR="5080" indent="-635">
              <a:lnSpc>
                <a:spcPct val="70000"/>
              </a:lnSpc>
              <a:spcBef>
                <a:spcPts val="340"/>
              </a:spcBef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Einschreiben</a:t>
            </a:r>
            <a:r>
              <a:rPr dirty="0" sz="19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900" spc="1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nur</a:t>
            </a:r>
            <a:r>
              <a:rPr dirty="0" sz="19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zusätzlich</a:t>
            </a:r>
            <a:r>
              <a:rPr dirty="0" sz="19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per</a:t>
            </a:r>
            <a:r>
              <a:rPr dirty="0" sz="19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Mail</a:t>
            </a:r>
            <a:r>
              <a:rPr dirty="0" sz="1900" spc="1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vorab</a:t>
            </a:r>
            <a:r>
              <a:rPr dirty="0" sz="1900" spc="1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900" spc="1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besser:</a:t>
            </a:r>
            <a:r>
              <a:rPr dirty="0" sz="1900" spc="17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direkt</a:t>
            </a:r>
            <a:r>
              <a:rPr dirty="0" sz="1900" spc="17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Rechtsanwalt</a:t>
            </a:r>
            <a:r>
              <a:rPr dirty="0" sz="1900" spc="17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 b="1">
                <a:solidFill>
                  <a:srgbClr val="001F5F"/>
                </a:solidFill>
                <a:latin typeface="Book Antiqua"/>
                <a:cs typeface="Book Antiqua"/>
              </a:rPr>
              <a:t>beauftragen,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 spc="-5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900" spc="-5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diesem</a:t>
            </a:r>
            <a:r>
              <a:rPr dirty="0" sz="1900" spc="-4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Gebiet</a:t>
            </a:r>
            <a:r>
              <a:rPr dirty="0" sz="1900" spc="-4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b="1">
                <a:solidFill>
                  <a:srgbClr val="001F5F"/>
                </a:solidFill>
                <a:latin typeface="Book Antiqua"/>
                <a:cs typeface="Book Antiqua"/>
              </a:rPr>
              <a:t>erfahren</a:t>
            </a:r>
            <a:r>
              <a:rPr dirty="0" sz="1900" spc="-3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5" b="1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endParaRPr sz="1900">
              <a:latin typeface="Book Antiqua"/>
              <a:cs typeface="Book Antiqua"/>
            </a:endParaRPr>
          </a:p>
          <a:p>
            <a:pPr marL="240665" indent="-227965">
              <a:lnSpc>
                <a:spcPts val="1939"/>
              </a:lnSpc>
              <a:spcBef>
                <a:spcPts val="31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Fall</a:t>
            </a:r>
            <a:r>
              <a:rPr dirty="0" sz="1900" spc="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muss</a:t>
            </a:r>
            <a:r>
              <a:rPr dirty="0" sz="19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anderem</a:t>
            </a:r>
            <a:r>
              <a:rPr dirty="0" sz="1900" spc="11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medSV</a:t>
            </a:r>
            <a:r>
              <a:rPr dirty="0" sz="1900" spc="1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1900" spc="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dem</a:t>
            </a:r>
            <a:r>
              <a:rPr dirty="0" sz="1900" spc="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900" spc="1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9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Verweisungsentscheidung</a:t>
            </a:r>
            <a:r>
              <a:rPr dirty="0" sz="1900" spc="1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zuständigen</a:t>
            </a:r>
            <a:r>
              <a:rPr dirty="0" sz="1900" spc="1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vorgelegt</a:t>
            </a:r>
            <a:endParaRPr sz="1900">
              <a:latin typeface="Book Antiqua"/>
              <a:cs typeface="Book Antiqua"/>
            </a:endParaRPr>
          </a:p>
          <a:p>
            <a:pPr marL="240665">
              <a:lnSpc>
                <a:spcPts val="1595"/>
              </a:lnSpc>
              <a:tabLst>
                <a:tab pos="1195705" algn="l"/>
                <a:tab pos="1451610" algn="l"/>
                <a:tab pos="1962150" algn="l"/>
                <a:tab pos="2582545" algn="l"/>
                <a:tab pos="3131185" algn="l"/>
                <a:tab pos="3687445" algn="l"/>
                <a:tab pos="4449445" algn="l"/>
                <a:tab pos="5051425" algn="l"/>
                <a:tab pos="6395720" algn="l"/>
                <a:tab pos="7130415" algn="l"/>
                <a:tab pos="7964170" algn="l"/>
                <a:tab pos="8613140" algn="l"/>
                <a:tab pos="9568815" algn="l"/>
                <a:tab pos="9916160" algn="l"/>
              </a:tabLst>
            </a:pP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hält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sich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daran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regelmäßig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nicht,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etliche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Fälle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sog.</a:t>
            </a:r>
            <a:endParaRPr sz="1900">
              <a:latin typeface="Book Antiqua"/>
              <a:cs typeface="Book Antiqua"/>
            </a:endParaRPr>
          </a:p>
          <a:p>
            <a:pPr marL="240029">
              <a:lnSpc>
                <a:spcPts val="1939"/>
              </a:lnSpc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„Ärzterunden“</a:t>
            </a:r>
            <a:r>
              <a:rPr dirty="0" sz="1900" spc="-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wiederholt</a:t>
            </a:r>
            <a:r>
              <a:rPr dirty="0" sz="1900" spc="-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besprochen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16165" y="4586300"/>
            <a:ext cx="1035494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Alternativ:</a:t>
            </a:r>
            <a:r>
              <a:rPr dirty="0" sz="1900" spc="2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Vorlage</a:t>
            </a:r>
            <a:r>
              <a:rPr dirty="0" sz="1900" spc="2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beim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Fliegerärztlichen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Ausschuss</a:t>
            </a:r>
            <a:r>
              <a:rPr dirty="0" sz="1900" spc="2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(siehe</a:t>
            </a:r>
            <a:r>
              <a:rPr dirty="0" sz="1900" spc="2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nächste</a:t>
            </a:r>
            <a:r>
              <a:rPr dirty="0" sz="1900" spc="2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Slide),</a:t>
            </a:r>
            <a:r>
              <a:rPr dirty="0" sz="1900" spc="2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 spc="2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Empfehlung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15684" y="4747390"/>
            <a:ext cx="7548245" cy="101600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425"/>
              </a:spcBef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 abgibt</a:t>
            </a:r>
            <a:endParaRPr sz="1900">
              <a:latin typeface="Book Antiqua"/>
              <a:cs typeface="Book Antiqua"/>
            </a:endParaRPr>
          </a:p>
          <a:p>
            <a:pPr marL="241300" indent="-228600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Nachforderung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Befunde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möglich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häufig</a:t>
            </a:r>
            <a:endParaRPr sz="19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Endet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Widerspruchsbescheid,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gegen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den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dann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Klage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möglich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endParaRPr sz="19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3975" rIns="0" bIns="0" rtlCol="0" vert="horz">
            <a:spAutoFit/>
          </a:bodyPr>
          <a:lstStyle/>
          <a:p>
            <a:pPr marL="3909695" marR="5080" indent="-3682365">
              <a:lnSpc>
                <a:spcPts val="2590"/>
              </a:lnSpc>
              <a:spcBef>
                <a:spcPts val="425"/>
              </a:spcBef>
            </a:pPr>
            <a:r>
              <a:rPr dirty="0"/>
              <a:t>Zweitüberprüfung</a:t>
            </a:r>
            <a:r>
              <a:rPr dirty="0" spc="-35"/>
              <a:t> </a:t>
            </a:r>
            <a:r>
              <a:rPr dirty="0"/>
              <a:t>nach</a:t>
            </a:r>
            <a:r>
              <a:rPr dirty="0" spc="-20"/>
              <a:t> </a:t>
            </a:r>
            <a:r>
              <a:rPr dirty="0"/>
              <a:t>ARA.MED.325,</a:t>
            </a:r>
            <a:r>
              <a:rPr dirty="0" spc="-40"/>
              <a:t> </a:t>
            </a:r>
            <a:r>
              <a:rPr dirty="0"/>
              <a:t>Anhang</a:t>
            </a:r>
            <a:r>
              <a:rPr dirty="0" spc="-25"/>
              <a:t> </a:t>
            </a:r>
            <a:r>
              <a:rPr dirty="0"/>
              <a:t>VI</a:t>
            </a:r>
            <a:r>
              <a:rPr dirty="0" spc="-25"/>
              <a:t> </a:t>
            </a:r>
            <a:r>
              <a:rPr dirty="0" spc="-10"/>
              <a:t>(Part-</a:t>
            </a:r>
            <a:r>
              <a:rPr dirty="0"/>
              <a:t>ARA)</a:t>
            </a:r>
            <a:r>
              <a:rPr dirty="0" spc="-35"/>
              <a:t> </a:t>
            </a:r>
            <a:r>
              <a:rPr dirty="0"/>
              <a:t>der</a:t>
            </a:r>
            <a:r>
              <a:rPr dirty="0" spc="-15"/>
              <a:t> </a:t>
            </a:r>
            <a:r>
              <a:rPr dirty="0" spc="-25"/>
              <a:t>VO </a:t>
            </a:r>
            <a:r>
              <a:rPr dirty="0"/>
              <a:t>(EU)</a:t>
            </a:r>
            <a:r>
              <a:rPr dirty="0" spc="-45"/>
              <a:t> </a:t>
            </a:r>
            <a:r>
              <a:rPr dirty="0"/>
              <a:t>Nr.</a:t>
            </a:r>
            <a:r>
              <a:rPr dirty="0" spc="-25"/>
              <a:t> </a:t>
            </a:r>
            <a:r>
              <a:rPr dirty="0" spc="-10"/>
              <a:t>1178/2011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5495" y="1730041"/>
            <a:ext cx="10360660" cy="415734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242570" indent="-2286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4257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900" spc="-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ins</a:t>
            </a:r>
            <a:r>
              <a:rPr dirty="0" sz="1900" spc="-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Widerspruchsverfahren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eingebunden</a:t>
            </a:r>
            <a:r>
              <a:rPr dirty="0" sz="19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endParaRPr sz="1900">
              <a:latin typeface="Book Antiqua"/>
              <a:cs typeface="Book Antiqua"/>
            </a:endParaRPr>
          </a:p>
          <a:p>
            <a:pPr marL="242570" indent="-228600">
              <a:lnSpc>
                <a:spcPts val="1939"/>
              </a:lnSpc>
              <a:spcBef>
                <a:spcPts val="315"/>
              </a:spcBef>
              <a:buFont typeface="Arial"/>
              <a:buChar char="•"/>
              <a:tabLst>
                <a:tab pos="24257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Antrag</a:t>
            </a:r>
            <a:r>
              <a:rPr dirty="0" sz="1900" spc="3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900" spc="3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ZÜ</a:t>
            </a:r>
            <a:r>
              <a:rPr dirty="0" sz="1900" spc="3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900" spc="3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möglich</a:t>
            </a:r>
            <a:r>
              <a:rPr dirty="0" sz="1900" spc="3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u.a.</a:t>
            </a:r>
            <a:r>
              <a:rPr dirty="0" sz="1900" spc="3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900" spc="3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Untauglichkeitsfeststellung</a:t>
            </a:r>
            <a:r>
              <a:rPr dirty="0" sz="1900" spc="3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durch</a:t>
            </a:r>
            <a:r>
              <a:rPr dirty="0" sz="1900" spc="3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AME</a:t>
            </a:r>
            <a:r>
              <a:rPr dirty="0" sz="1900" spc="3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(dann</a:t>
            </a:r>
            <a:r>
              <a:rPr dirty="0" sz="1900" spc="3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keine</a:t>
            </a:r>
            <a:endParaRPr sz="1900">
              <a:latin typeface="Book Antiqua"/>
              <a:cs typeface="Book Antiqua"/>
            </a:endParaRPr>
          </a:p>
          <a:p>
            <a:pPr marL="241300">
              <a:lnSpc>
                <a:spcPts val="1595"/>
              </a:lnSpc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behördliche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Entscheidung,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also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kein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Widerspruch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möglich,</a:t>
            </a:r>
            <a:r>
              <a:rPr dirty="0" sz="19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betr.</a:t>
            </a:r>
            <a:r>
              <a:rPr dirty="0" sz="19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Konsultation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Class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2</a:t>
            </a:r>
            <a:endParaRPr sz="1900">
              <a:latin typeface="Book Antiqua"/>
              <a:cs typeface="Book Antiqua"/>
            </a:endParaRPr>
          </a:p>
          <a:p>
            <a:pPr marL="241935" marR="8255" indent="-635">
              <a:lnSpc>
                <a:spcPct val="70000"/>
              </a:lnSpc>
              <a:spcBef>
                <a:spcPts val="340"/>
              </a:spcBef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Medical)</a:t>
            </a:r>
            <a:r>
              <a:rPr dirty="0" sz="19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1900" spc="2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9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schon</a:t>
            </a:r>
            <a:r>
              <a:rPr dirty="0" sz="19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länger</a:t>
            </a:r>
            <a:r>
              <a:rPr dirty="0" sz="1900" spc="2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bestehender</a:t>
            </a:r>
            <a:r>
              <a:rPr dirty="0" sz="19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Untauglichkeit</a:t>
            </a:r>
            <a:r>
              <a:rPr dirty="0" sz="1900" spc="2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(Widerspruchsfrist</a:t>
            </a:r>
            <a:r>
              <a:rPr dirty="0" sz="1900" spc="2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abgelaufen),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1900" spc="-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sich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Befunde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signifikant</a:t>
            </a:r>
            <a:r>
              <a:rPr dirty="0" sz="19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geändert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haben</a:t>
            </a:r>
            <a:endParaRPr sz="1900">
              <a:latin typeface="Book Antiqua"/>
              <a:cs typeface="Book Antiqua"/>
            </a:endParaRPr>
          </a:p>
          <a:p>
            <a:pPr marL="241300" marR="8255" indent="-227965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Ermöglicht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900" spc="3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Mitgliedstaaten,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900" spc="3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keine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Widerspruchsmöglichkeit</a:t>
            </a:r>
            <a:r>
              <a:rPr dirty="0" sz="1900" spc="3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wie</a:t>
            </a:r>
            <a:r>
              <a:rPr dirty="0" sz="1900" spc="3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1900" spc="3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dt.</a:t>
            </a:r>
            <a:r>
              <a:rPr dirty="0" sz="1900" spc="3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VerwR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haben,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eine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erneute</a:t>
            </a:r>
            <a:r>
              <a:rPr dirty="0" sz="19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Überprüfung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Tauglichkeit</a:t>
            </a:r>
            <a:endParaRPr sz="1900">
              <a:latin typeface="Book Antiqua"/>
              <a:cs typeface="Book Antiqua"/>
            </a:endParaRPr>
          </a:p>
          <a:p>
            <a:pPr marL="240665" marR="8890" indent="-228600">
              <a:lnSpc>
                <a:spcPct val="70000"/>
              </a:lnSpc>
              <a:spcBef>
                <a:spcPts val="1010"/>
              </a:spcBef>
              <a:buFont typeface="Arial"/>
              <a:buChar char="•"/>
              <a:tabLst>
                <a:tab pos="240665" algn="l"/>
                <a:tab pos="707390" algn="l"/>
                <a:tab pos="1199515" algn="l"/>
                <a:tab pos="2284730" algn="l"/>
                <a:tab pos="3060065" algn="l"/>
                <a:tab pos="5099050" algn="l"/>
                <a:tab pos="6475730" algn="l"/>
                <a:tab pos="7452359" algn="l"/>
                <a:tab pos="8461375" algn="l"/>
                <a:tab pos="9072245" algn="l"/>
                <a:tab pos="9982200" algn="l"/>
              </a:tabLst>
            </a:pP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D: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Vorlage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beim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Fliegerärztlichen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Ausschuss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(FÄA),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besteht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aus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AMEs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mit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unterschiedlichen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fachärztlichen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Schwerpunkten,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alle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ehrenamtlich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tätig</a:t>
            </a:r>
            <a:endParaRPr sz="1900">
              <a:latin typeface="Book Antiqua"/>
              <a:cs typeface="Book Antiqua"/>
            </a:endParaRPr>
          </a:p>
          <a:p>
            <a:pPr marL="241300" marR="6350" indent="-229235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Tagt</a:t>
            </a:r>
            <a:r>
              <a:rPr dirty="0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einmal</a:t>
            </a:r>
            <a:r>
              <a:rPr dirty="0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im</a:t>
            </a:r>
            <a:r>
              <a:rPr dirty="0" sz="19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Monat;</a:t>
            </a:r>
            <a:r>
              <a:rPr dirty="0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gibt</a:t>
            </a:r>
            <a:r>
              <a:rPr dirty="0" sz="19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Empfehlung</a:t>
            </a:r>
            <a:r>
              <a:rPr dirty="0" sz="1900" spc="3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ab,</a:t>
            </a:r>
            <a:r>
              <a:rPr dirty="0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an</a:t>
            </a:r>
            <a:r>
              <a:rPr dirty="0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sz="19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9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sng" sz="190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nicht</a:t>
            </a:r>
            <a:r>
              <a:rPr dirty="0" u="none" sz="1900" spc="3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gebunden</a:t>
            </a:r>
            <a:r>
              <a:rPr dirty="0" u="none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u="none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(§</a:t>
            </a:r>
            <a:r>
              <a:rPr dirty="0" u="none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34</a:t>
            </a:r>
            <a:r>
              <a:rPr dirty="0" u="none" sz="19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Abs.</a:t>
            </a:r>
            <a:r>
              <a:rPr dirty="0" u="none" sz="19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 spc="-50">
                <a:solidFill>
                  <a:srgbClr val="001F5F"/>
                </a:solidFill>
                <a:latin typeface="Book Antiqua"/>
                <a:cs typeface="Book Antiqua"/>
              </a:rPr>
              <a:t>4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LuftPersV),</a:t>
            </a:r>
            <a:r>
              <a:rPr dirty="0" u="none" sz="19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u="none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u="none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oft</a:t>
            </a:r>
            <a:r>
              <a:rPr dirty="0" u="none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gefolgt</a:t>
            </a:r>
            <a:r>
              <a:rPr dirty="0" u="none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 spc="-20">
                <a:solidFill>
                  <a:srgbClr val="001F5F"/>
                </a:solidFill>
                <a:latin typeface="Book Antiqua"/>
                <a:cs typeface="Book Antiqua"/>
              </a:rPr>
              <a:t>wird</a:t>
            </a:r>
            <a:endParaRPr sz="1900">
              <a:latin typeface="Book Antiqua"/>
              <a:cs typeface="Book Antiqua"/>
            </a:endParaRPr>
          </a:p>
          <a:p>
            <a:pPr marL="241300" indent="-227965">
              <a:lnSpc>
                <a:spcPts val="1939"/>
              </a:lnSpc>
              <a:spcBef>
                <a:spcPts val="310"/>
              </a:spcBef>
              <a:buFont typeface="Arial"/>
              <a:buChar char="•"/>
              <a:tabLst>
                <a:tab pos="241300" algn="l"/>
              </a:tabLst>
            </a:pPr>
            <a:r>
              <a:rPr dirty="0" u="sng" sz="190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Achtung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:</a:t>
            </a:r>
            <a:r>
              <a:rPr dirty="0" u="none" sz="19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Deutliche</a:t>
            </a:r>
            <a:r>
              <a:rPr dirty="0" u="none" sz="1900" spc="1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Verquickung</a:t>
            </a:r>
            <a:r>
              <a:rPr dirty="0" u="none" sz="19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u="none" sz="19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u="none" sz="1900" spc="1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trotz</a:t>
            </a:r>
            <a:r>
              <a:rPr dirty="0" u="none" sz="19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formaler</a:t>
            </a:r>
            <a:r>
              <a:rPr dirty="0" u="none" sz="1900" spc="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Unabhängigkeit!</a:t>
            </a:r>
            <a:r>
              <a:rPr dirty="0" u="none" sz="1900" spc="1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>
                <a:solidFill>
                  <a:srgbClr val="001F5F"/>
                </a:solidFill>
                <a:latin typeface="Book Antiqua"/>
                <a:cs typeface="Book Antiqua"/>
              </a:rPr>
              <a:t>Sitzungen</a:t>
            </a:r>
            <a:r>
              <a:rPr dirty="0" u="none" sz="1900" spc="1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u="none" sz="19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endParaRPr sz="1900">
              <a:latin typeface="Book Antiqua"/>
              <a:cs typeface="Book Antiqua"/>
            </a:endParaRPr>
          </a:p>
          <a:p>
            <a:pPr marL="242570" marR="5715">
              <a:lnSpc>
                <a:spcPct val="70000"/>
              </a:lnSpc>
              <a:spcBef>
                <a:spcPts val="345"/>
              </a:spcBef>
              <a:tabLst>
                <a:tab pos="798830" algn="l"/>
                <a:tab pos="2205355" algn="l"/>
                <a:tab pos="3477895" algn="l"/>
                <a:tab pos="4160520" algn="l"/>
                <a:tab pos="4931410" algn="l"/>
                <a:tab pos="5695315" algn="l"/>
                <a:tab pos="7073265" algn="l"/>
                <a:tab pos="8940165" algn="l"/>
                <a:tab pos="9497695" algn="l"/>
              </a:tabLst>
            </a:pP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von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LBA-Ärztin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moderiert,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selten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(sehr)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tendenziös!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Unabhängigkeit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von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Airlines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ebenfalls</a:t>
            </a:r>
            <a:r>
              <a:rPr dirty="0" sz="19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9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hinterfragen.</a:t>
            </a:r>
            <a:r>
              <a:rPr dirty="0" sz="19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Besetzung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9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L6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erfragt</a:t>
            </a:r>
            <a:r>
              <a:rPr dirty="0" sz="19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19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(Auskunft</a:t>
            </a:r>
            <a:r>
              <a:rPr dirty="0" sz="19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9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erteilen)</a:t>
            </a:r>
            <a:endParaRPr sz="1900">
              <a:latin typeface="Book Antiqua"/>
              <a:cs typeface="Book Antiqua"/>
            </a:endParaRPr>
          </a:p>
          <a:p>
            <a:pPr marL="241300" marR="8890" indent="-228600">
              <a:lnSpc>
                <a:spcPct val="7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  <a:tab pos="1487170" algn="l"/>
                <a:tab pos="2012950" algn="l"/>
                <a:tab pos="3453129" algn="l"/>
                <a:tab pos="4022725" algn="l"/>
                <a:tab pos="4544060" algn="l"/>
                <a:tab pos="6407785" algn="l"/>
                <a:tab pos="7893684" algn="l"/>
                <a:tab pos="8896350" algn="l"/>
                <a:tab pos="9766300" algn="l"/>
              </a:tabLst>
            </a:pP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Erklärung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zur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Entbindung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von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25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Schweigepflicht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erforderlich,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Vorlage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erfolgt</a:t>
            </a:r>
            <a:r>
              <a:rPr dirty="0" sz="19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900" spc="-10">
                <a:solidFill>
                  <a:srgbClr val="001F5F"/>
                </a:solidFill>
                <a:latin typeface="Book Antiqua"/>
                <a:cs typeface="Book Antiqua"/>
              </a:rPr>
              <a:t>unter Klarnamen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3070225">
              <a:lnSpc>
                <a:spcPct val="100000"/>
              </a:lnSpc>
              <a:spcBef>
                <a:spcPts val="100"/>
              </a:spcBef>
            </a:pPr>
            <a:r>
              <a:rPr dirty="0"/>
              <a:t>Antrag</a:t>
            </a:r>
            <a:r>
              <a:rPr dirty="0" spc="-30"/>
              <a:t> </a:t>
            </a:r>
            <a:r>
              <a:rPr dirty="0"/>
              <a:t>auf</a:t>
            </a:r>
            <a:r>
              <a:rPr dirty="0" spc="-15"/>
              <a:t> </a:t>
            </a:r>
            <a:r>
              <a:rPr dirty="0" spc="-10"/>
              <a:t>Auflagenänderung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6430" y="1787017"/>
            <a:ext cx="10359390" cy="2174875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algn="just" marL="239395" marR="8890" indent="-226695">
              <a:lnSpc>
                <a:spcPct val="80000"/>
              </a:lnSpc>
              <a:spcBef>
                <a:spcPts val="58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2000" spc="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grds.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jederzeit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gestellt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werden,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2000" spc="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Du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Auflagen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aus</a:t>
            </a:r>
            <a:r>
              <a:rPr dirty="0" sz="2000" spc="10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Deinem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Medical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gestrichen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haben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willst</a:t>
            </a:r>
            <a:endParaRPr sz="2000">
              <a:latin typeface="Book Antiqua"/>
              <a:cs typeface="Book Antiqua"/>
            </a:endParaRPr>
          </a:p>
          <a:p>
            <a:pPr algn="just" marL="239395" indent="-22669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3939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Formlos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möglich</a:t>
            </a:r>
            <a:endParaRPr sz="2000">
              <a:latin typeface="Book Antiqua"/>
              <a:cs typeface="Book Antiqua"/>
            </a:endParaRPr>
          </a:p>
          <a:p>
            <a:pPr algn="just" marL="238760" marR="5080" indent="-226695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Fliegerarzt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abstimmen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Befunde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vorlegen,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aus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denen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sich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ergibt,</a:t>
            </a:r>
            <a:r>
              <a:rPr dirty="0" sz="2000" spc="8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dass</a:t>
            </a:r>
            <a:r>
              <a:rPr dirty="0" sz="2000" spc="9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die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Auflagen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mehr</a:t>
            </a:r>
            <a:r>
              <a:rPr dirty="0" sz="2000" spc="7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erforderlich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sind</a:t>
            </a:r>
            <a:r>
              <a:rPr dirty="0" sz="2000" spc="7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(auslösende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Erkrankung</a:t>
            </a:r>
            <a:r>
              <a:rPr dirty="0" sz="2000" spc="8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besteht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2000" spc="7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mehr,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Medikament</a:t>
            </a:r>
            <a:r>
              <a:rPr dirty="0" sz="20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wird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mehr</a:t>
            </a:r>
            <a:r>
              <a:rPr dirty="0" sz="20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eingenommen</a:t>
            </a:r>
            <a:r>
              <a:rPr dirty="0" sz="20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etc.)</a:t>
            </a:r>
            <a:endParaRPr sz="2000">
              <a:latin typeface="Book Antiqua"/>
              <a:cs typeface="Book Antiqua"/>
            </a:endParaRPr>
          </a:p>
          <a:p>
            <a:pPr algn="just" marL="240665" indent="-22669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240665" algn="l"/>
              </a:tabLst>
            </a:pPr>
            <a:r>
              <a:rPr dirty="0" u="sng" sz="200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</a:rPr>
              <a:t>Achtung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:</a:t>
            </a:r>
            <a:r>
              <a:rPr dirty="0" u="none" sz="2000" spc="190">
                <a:solidFill>
                  <a:srgbClr val="001F5F"/>
                </a:solidFill>
                <a:latin typeface="Book Antiqua"/>
                <a:cs typeface="Book Antiqua"/>
              </a:rPr>
              <a:t>   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r>
              <a:rPr dirty="0" u="none" sz="2000" spc="190">
                <a:solidFill>
                  <a:srgbClr val="001F5F"/>
                </a:solidFill>
                <a:latin typeface="Book Antiqua"/>
                <a:cs typeface="Book Antiqua"/>
              </a:rPr>
              <a:t>   </a:t>
            </a:r>
            <a:r>
              <a:rPr dirty="0" u="none" sz="2000" spc="-10">
                <a:solidFill>
                  <a:srgbClr val="001F5F"/>
                </a:solidFill>
                <a:latin typeface="Book Antiqua"/>
                <a:cs typeface="Book Antiqua"/>
              </a:rPr>
              <a:t>LBA-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Ärzte</a:t>
            </a:r>
            <a:r>
              <a:rPr dirty="0" u="none" sz="2000" spc="190">
                <a:solidFill>
                  <a:srgbClr val="001F5F"/>
                </a:solidFill>
                <a:latin typeface="Book Antiqua"/>
                <a:cs typeface="Book Antiqua"/>
              </a:rPr>
              <a:t>   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haben</a:t>
            </a:r>
            <a:r>
              <a:rPr dirty="0" u="none" sz="2000" spc="190">
                <a:solidFill>
                  <a:srgbClr val="001F5F"/>
                </a:solidFill>
                <a:latin typeface="Book Antiqua"/>
                <a:cs typeface="Book Antiqua"/>
              </a:rPr>
              <a:t>   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schon</a:t>
            </a:r>
            <a:r>
              <a:rPr dirty="0" u="none" sz="2000" spc="190">
                <a:solidFill>
                  <a:srgbClr val="001F5F"/>
                </a:solidFill>
                <a:latin typeface="Book Antiqua"/>
                <a:cs typeface="Book Antiqua"/>
              </a:rPr>
              <a:t>   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mehrfach</a:t>
            </a:r>
            <a:r>
              <a:rPr dirty="0" u="none" sz="2000" spc="190">
                <a:solidFill>
                  <a:srgbClr val="001F5F"/>
                </a:solidFill>
                <a:latin typeface="Book Antiqua"/>
                <a:cs typeface="Book Antiqua"/>
              </a:rPr>
              <a:t>   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iRd</a:t>
            </a:r>
            <a:r>
              <a:rPr dirty="0" u="none" sz="2000" spc="190">
                <a:solidFill>
                  <a:srgbClr val="001F5F"/>
                </a:solidFill>
                <a:latin typeface="Book Antiqua"/>
                <a:cs typeface="Book Antiqua"/>
              </a:rPr>
              <a:t>   </a:t>
            </a:r>
            <a:r>
              <a:rPr dirty="0" u="none" sz="2000">
                <a:solidFill>
                  <a:srgbClr val="001F5F"/>
                </a:solidFill>
                <a:latin typeface="Book Antiqua"/>
                <a:cs typeface="Book Antiqua"/>
              </a:rPr>
              <a:t>Auflagenänderung</a:t>
            </a:r>
            <a:r>
              <a:rPr dirty="0" u="none" sz="2000" spc="190">
                <a:solidFill>
                  <a:srgbClr val="001F5F"/>
                </a:solidFill>
                <a:latin typeface="Book Antiqua"/>
                <a:cs typeface="Book Antiqua"/>
              </a:rPr>
              <a:t>   </a:t>
            </a:r>
            <a:r>
              <a:rPr dirty="0" u="none" sz="2000" spc="-25">
                <a:solidFill>
                  <a:srgbClr val="001F5F"/>
                </a:solidFill>
                <a:latin typeface="Book Antiqua"/>
                <a:cs typeface="Book Antiqua"/>
              </a:rPr>
              <a:t>die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145867" y="3874875"/>
            <a:ext cx="1012952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Untauglichkeit</a:t>
            </a:r>
            <a:r>
              <a:rPr dirty="0" sz="2000" spc="2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ausgesprochen!</a:t>
            </a:r>
            <a:r>
              <a:rPr dirty="0" sz="2000" spc="2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2000" spc="2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2000" spc="2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grob</a:t>
            </a:r>
            <a:r>
              <a:rPr dirty="0" sz="20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rechtswidrig!</a:t>
            </a:r>
            <a:r>
              <a:rPr dirty="0" sz="2000" spc="2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Deswegen</a:t>
            </a:r>
            <a:r>
              <a:rPr dirty="0" sz="2000" spc="2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20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hier:</a:t>
            </a:r>
            <a:r>
              <a:rPr dirty="0" sz="2000" spc="2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Antrag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17319" y="4053794"/>
            <a:ext cx="10357485" cy="1869439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240665">
              <a:lnSpc>
                <a:spcPct val="100000"/>
              </a:lnSpc>
              <a:spcBef>
                <a:spcPts val="615"/>
              </a:spcBef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über</a:t>
            </a:r>
            <a:r>
              <a:rPr dirty="0" sz="20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Rechtsanwalt</a:t>
            </a:r>
            <a:r>
              <a:rPr dirty="0" sz="20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stellen!</a:t>
            </a:r>
            <a:endParaRPr sz="2000">
              <a:latin typeface="Book Antiqua"/>
              <a:cs typeface="Book Antiqua"/>
            </a:endParaRPr>
          </a:p>
          <a:p>
            <a:pPr algn="just" marL="238760" marR="5080" indent="-226695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Leider</a:t>
            </a:r>
            <a:r>
              <a:rPr dirty="0" sz="2000" spc="3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derzeit</a:t>
            </a:r>
            <a:r>
              <a:rPr dirty="0" sz="2000" spc="3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ebenfalls</a:t>
            </a:r>
            <a:r>
              <a:rPr dirty="0" sz="2000" spc="3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sehr</a:t>
            </a:r>
            <a:r>
              <a:rPr dirty="0" sz="2000" spc="3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lange</a:t>
            </a:r>
            <a:r>
              <a:rPr dirty="0" sz="2000" spc="3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Verfahrensdauer,</a:t>
            </a:r>
            <a:r>
              <a:rPr dirty="0" sz="2000" spc="3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selbst</a:t>
            </a:r>
            <a:r>
              <a:rPr dirty="0" sz="2000" spc="3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2000" spc="3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LBA-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Verhältnisse,</a:t>
            </a:r>
            <a:r>
              <a:rPr dirty="0" sz="2000" spc="3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weil 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ganz</a:t>
            </a:r>
            <a:r>
              <a:rPr dirty="0" sz="20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unten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20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dortiger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Priorisierung</a:t>
            </a:r>
            <a:endParaRPr sz="2000">
              <a:latin typeface="Book Antiqua"/>
              <a:cs typeface="Book Antiqua"/>
            </a:endParaRPr>
          </a:p>
          <a:p>
            <a:pPr algn="just" marL="238760" marR="5715" indent="-226695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240029" algn="l"/>
              </a:tabLst>
            </a:pP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Untätigkeitsklage</a:t>
            </a:r>
            <a:r>
              <a:rPr dirty="0" sz="2000" spc="20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erwägen;</a:t>
            </a:r>
            <a:r>
              <a:rPr dirty="0" sz="2000" spc="2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wenn</a:t>
            </a:r>
            <a:r>
              <a:rPr dirty="0" sz="2000" spc="1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Auflage</a:t>
            </a:r>
            <a:r>
              <a:rPr dirty="0" sz="2000" spc="2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z.B.</a:t>
            </a:r>
            <a:r>
              <a:rPr dirty="0" sz="2000" spc="2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Fluglehrertätigkeit</a:t>
            </a:r>
            <a:r>
              <a:rPr dirty="0" sz="2000" spc="1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verhindert</a:t>
            </a:r>
            <a:r>
              <a:rPr dirty="0" sz="2000" spc="1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2000" spc="2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so</a:t>
            </a:r>
            <a:r>
              <a:rPr dirty="0" sz="2000" spc="1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zu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Verdienstausfall</a:t>
            </a:r>
            <a:r>
              <a:rPr dirty="0" sz="2000" spc="1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führt,</a:t>
            </a:r>
            <a:r>
              <a:rPr dirty="0" sz="2000" spc="1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kommt</a:t>
            </a:r>
            <a:r>
              <a:rPr dirty="0" sz="2000" spc="1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wegen</a:t>
            </a:r>
            <a:r>
              <a:rPr dirty="0" sz="2000" spc="1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2000" spc="1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Verzögerung</a:t>
            </a:r>
            <a:r>
              <a:rPr dirty="0" sz="2000" spc="1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2000" spc="1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sz="2000" spc="1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>
                <a:solidFill>
                  <a:srgbClr val="001F5F"/>
                </a:solidFill>
                <a:latin typeface="Book Antiqua"/>
                <a:cs typeface="Book Antiqua"/>
              </a:rPr>
              <a:t>Amtshaftungsklage</a:t>
            </a:r>
            <a:r>
              <a:rPr dirty="0" sz="2000" spc="1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in </a:t>
            </a:r>
            <a:r>
              <a:rPr dirty="0" sz="2000" spc="-25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2000" spc="-10">
                <a:solidFill>
                  <a:srgbClr val="001F5F"/>
                </a:solidFill>
                <a:latin typeface="Book Antiqua"/>
                <a:cs typeface="Book Antiqua"/>
              </a:rPr>
              <a:t>Betracht</a:t>
            </a:r>
            <a:endParaRPr sz="20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1465580">
              <a:lnSpc>
                <a:spcPct val="100000"/>
              </a:lnSpc>
              <a:spcBef>
                <a:spcPts val="100"/>
              </a:spcBef>
            </a:pPr>
            <a:r>
              <a:rPr dirty="0"/>
              <a:t>Aufsichtsmaßnahmen</a:t>
            </a:r>
            <a:r>
              <a:rPr dirty="0" spc="-65"/>
              <a:t> </a:t>
            </a:r>
            <a:r>
              <a:rPr dirty="0"/>
              <a:t>des</a:t>
            </a:r>
            <a:r>
              <a:rPr dirty="0" spc="-35"/>
              <a:t> </a:t>
            </a:r>
            <a:r>
              <a:rPr dirty="0"/>
              <a:t>LBA</a:t>
            </a:r>
            <a:r>
              <a:rPr dirty="0" spc="-25"/>
              <a:t> </a:t>
            </a:r>
            <a:r>
              <a:rPr dirty="0"/>
              <a:t>(Einziehung</a:t>
            </a:r>
            <a:r>
              <a:rPr dirty="0" spc="-55"/>
              <a:t> </a:t>
            </a:r>
            <a:r>
              <a:rPr dirty="0" spc="-10"/>
              <a:t>Medical)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6290" y="1728099"/>
            <a:ext cx="10358755" cy="64452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241300" indent="-227965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zieht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Medicals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mitunter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(ohne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Verweisung)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als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Aufsichtsmaßnahme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ein</a:t>
            </a:r>
            <a:endParaRPr sz="17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Hierbei</a:t>
            </a:r>
            <a:r>
              <a:rPr dirty="0" sz="17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17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vorher</a:t>
            </a:r>
            <a:r>
              <a:rPr dirty="0" sz="17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7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aller</a:t>
            </a:r>
            <a:r>
              <a:rPr dirty="0" sz="17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Regel</a:t>
            </a:r>
            <a:r>
              <a:rPr dirty="0" sz="1700" spc="3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</a:t>
            </a:r>
            <a:r>
              <a:rPr dirty="0" sz="17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Anhörung</a:t>
            </a:r>
            <a:r>
              <a:rPr dirty="0" sz="17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erforderlich,</a:t>
            </a:r>
            <a:r>
              <a:rPr dirty="0" sz="1700" spc="3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vgl.</a:t>
            </a:r>
            <a:r>
              <a:rPr dirty="0" sz="1700" spc="38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§</a:t>
            </a:r>
            <a:r>
              <a:rPr dirty="0" sz="1700" spc="38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28</a:t>
            </a:r>
            <a:r>
              <a:rPr dirty="0" sz="1700" spc="3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Verwaltungsverfahrensgesetz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15857" y="2220427"/>
            <a:ext cx="10358755" cy="9493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41935">
              <a:lnSpc>
                <a:spcPct val="100000"/>
              </a:lnSpc>
              <a:spcBef>
                <a:spcPts val="48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(VwVfG)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was</a:t>
            </a:r>
            <a:r>
              <a:rPr dirty="0" sz="17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leider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heißt,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dass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immer</a:t>
            </a:r>
            <a:r>
              <a:rPr dirty="0" sz="17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erfolgt</a:t>
            </a:r>
            <a:endParaRPr sz="1700">
              <a:latin typeface="Book Antiqua"/>
              <a:cs typeface="Book Antiqua"/>
            </a:endParaRPr>
          </a:p>
          <a:p>
            <a:pPr marL="241300" indent="-22796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ordnet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diesen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Fällen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meist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sofortige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Vollziehung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an</a:t>
            </a:r>
            <a:endParaRPr sz="17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0665" algn="l"/>
                <a:tab pos="1734185" algn="l"/>
                <a:tab pos="3142615" algn="l"/>
                <a:tab pos="3680460" algn="l"/>
                <a:tab pos="4928870" algn="l"/>
                <a:tab pos="5756275" algn="l"/>
                <a:tab pos="6381115" algn="l"/>
                <a:tab pos="8426450" algn="l"/>
                <a:tab pos="9031605" algn="l"/>
                <a:tab pos="9287510" algn="l"/>
                <a:tab pos="9653270" algn="l"/>
                <a:tab pos="10236835" algn="l"/>
              </a:tabLst>
            </a:pPr>
            <a:r>
              <a:rPr dirty="0" sz="1700" spc="-10" b="1">
                <a:solidFill>
                  <a:srgbClr val="001F5F"/>
                </a:solidFill>
                <a:latin typeface="Book Antiqua"/>
                <a:cs typeface="Book Antiqua"/>
              </a:rPr>
              <a:t>Rechtsschutz:</a:t>
            </a: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Widerspruch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gleichzeitig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Antrag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beim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Verwaltungsgericht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nach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§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80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Abs.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5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4601" y="3065933"/>
            <a:ext cx="10128250" cy="285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Verwaltungsgerichtsordnung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(VwGO)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–</a:t>
            </a:r>
            <a:r>
              <a:rPr dirty="0" sz="1700" spc="4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letzterer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führt</a:t>
            </a:r>
            <a:r>
              <a:rPr dirty="0" sz="1700" spc="49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700" spc="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Erfolg</a:t>
            </a:r>
            <a:r>
              <a:rPr dirty="0" sz="1700" spc="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dazu,</a:t>
            </a:r>
            <a:r>
              <a:rPr dirty="0" sz="1700" spc="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dass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Deinem</a:t>
            </a:r>
            <a:r>
              <a:rPr dirty="0" sz="1700" spc="3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Widerspruch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43951" y="3247283"/>
            <a:ext cx="10127615" cy="285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aufschiebende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Wirkung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zukommt,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d.h.,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dass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das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Dein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Medical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eben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sofort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einbehalten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Dir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43519" y="3428633"/>
            <a:ext cx="4384040" cy="285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Deine</a:t>
            </a:r>
            <a:r>
              <a:rPr dirty="0" sz="17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Berufstätigkeit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unmöglich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machen</a:t>
            </a:r>
            <a:r>
              <a:rPr dirty="0" sz="17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darf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14775" y="3738096"/>
            <a:ext cx="1035875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Verwaltungsgericht</a:t>
            </a:r>
            <a:r>
              <a:rPr dirty="0" sz="1700" spc="3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hat</a:t>
            </a:r>
            <a:r>
              <a:rPr dirty="0" sz="1700" spc="4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Anforderungen</a:t>
            </a:r>
            <a:r>
              <a:rPr dirty="0" sz="1700" spc="4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an</a:t>
            </a:r>
            <a:r>
              <a:rPr dirty="0" sz="1700" spc="4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Aussetzung/Widerruf</a:t>
            </a:r>
            <a:r>
              <a:rPr dirty="0" sz="1700" spc="40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eines</a:t>
            </a:r>
            <a:r>
              <a:rPr dirty="0" sz="1700" spc="409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Medicals</a:t>
            </a:r>
            <a:r>
              <a:rPr dirty="0" sz="1700" spc="40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in</a:t>
            </a:r>
            <a:r>
              <a:rPr dirty="0" sz="1700" spc="4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veröffentlichtem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43086" y="3919446"/>
            <a:ext cx="1012761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Leitsatz-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Beschluss</a:t>
            </a:r>
            <a:r>
              <a:rPr dirty="0" sz="1700" spc="4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dargelegt:</a:t>
            </a:r>
            <a:r>
              <a:rPr dirty="0" sz="1700" spc="4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Beschluss</a:t>
            </a:r>
            <a:r>
              <a:rPr dirty="0" sz="1700" spc="4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vom</a:t>
            </a:r>
            <a:r>
              <a:rPr dirty="0" sz="1700" spc="4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14.03.2024,</a:t>
            </a:r>
            <a:r>
              <a:rPr dirty="0" sz="1700" spc="43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Az.:</a:t>
            </a:r>
            <a:r>
              <a:rPr dirty="0" sz="1700" spc="4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2</a:t>
            </a:r>
            <a:r>
              <a:rPr dirty="0" sz="1700" spc="43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</a:t>
            </a:r>
            <a:r>
              <a:rPr dirty="0" sz="1700" spc="43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303/23</a:t>
            </a:r>
            <a:r>
              <a:rPr dirty="0" sz="1700" spc="43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(dort:</a:t>
            </a:r>
            <a:r>
              <a:rPr dirty="0" sz="1700" spc="4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Vorwurf</a:t>
            </a:r>
            <a:r>
              <a:rPr dirty="0" sz="1700" spc="434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schädlichen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43086" y="3996528"/>
            <a:ext cx="8487410" cy="689610"/>
          </a:xfrm>
          <a:prstGeom prst="rect">
            <a:avLst/>
          </a:prstGeom>
        </p:spPr>
        <p:txBody>
          <a:bodyPr wrap="square" lIns="0" tIns="1174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Alkoholkonsums);</a:t>
            </a:r>
            <a:r>
              <a:rPr dirty="0" sz="17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abrufbar</a:t>
            </a:r>
            <a:r>
              <a:rPr dirty="0" sz="1700" spc="-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unter:</a:t>
            </a:r>
            <a:endParaRPr sz="1700">
              <a:latin typeface="Book Antiqua"/>
              <a:cs typeface="Book Antiqua"/>
            </a:endParaRPr>
          </a:p>
          <a:p>
            <a:pPr marL="700405">
              <a:lnSpc>
                <a:spcPct val="100000"/>
              </a:lnSpc>
              <a:spcBef>
                <a:spcPts val="680"/>
              </a:spcBef>
            </a:pP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https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: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//voris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.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wolterskluwer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-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online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.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de/browse/document/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25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babaf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4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-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a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92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f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-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4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cd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3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-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926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a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-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a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0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ac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640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ae</a:t>
            </a:r>
            <a:r>
              <a:rPr dirty="0" u="sng" sz="14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Book Antiqua"/>
                <a:cs typeface="Book Antiqua"/>
                <a:hlinkClick r:id="rId3"/>
              </a:rPr>
              <a:t>088</a:t>
            </a:r>
            <a:endParaRPr sz="14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16939" y="4993513"/>
            <a:ext cx="8836660" cy="1137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Mögliche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Fallkonstellationen:</a:t>
            </a:r>
            <a:endParaRPr sz="1700">
              <a:latin typeface="Book Antiqua"/>
              <a:cs typeface="Book Antiqua"/>
            </a:endParaRPr>
          </a:p>
          <a:p>
            <a:pPr lvl="1" marL="697865" indent="-227965">
              <a:lnSpc>
                <a:spcPts val="1675"/>
              </a:lnSpc>
              <a:spcBef>
                <a:spcPts val="5"/>
              </a:spcBef>
              <a:buFont typeface="Arial"/>
              <a:buChar char="•"/>
              <a:tabLst>
                <a:tab pos="697865" algn="l"/>
              </a:tabLst>
            </a:pP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(vermeintlich)</a:t>
            </a:r>
            <a:r>
              <a:rPr dirty="0" sz="14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fehlerhafte</a:t>
            </a:r>
            <a:r>
              <a:rPr dirty="0" sz="14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14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Book Antiqua"/>
                <a:cs typeface="Book Antiqua"/>
              </a:rPr>
              <a:t>unvollständige</a:t>
            </a:r>
            <a:r>
              <a:rPr dirty="0" sz="14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Angaben</a:t>
            </a:r>
            <a:r>
              <a:rPr dirty="0" sz="14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beim</a:t>
            </a:r>
            <a:r>
              <a:rPr dirty="0" sz="14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Fliegerarzt</a:t>
            </a:r>
            <a:r>
              <a:rPr dirty="0" sz="14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r>
              <a:rPr dirty="0" sz="14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Book Antiqua"/>
                <a:cs typeface="Book Antiqua"/>
              </a:rPr>
              <a:t>bekannt</a:t>
            </a:r>
            <a:endParaRPr sz="1400">
              <a:latin typeface="Book Antiqua"/>
              <a:cs typeface="Book Antiqua"/>
            </a:endParaRPr>
          </a:p>
          <a:p>
            <a:pPr lvl="1" marL="698500" indent="-228600">
              <a:lnSpc>
                <a:spcPts val="1675"/>
              </a:lnSpc>
              <a:buFont typeface="Arial"/>
              <a:buChar char="•"/>
              <a:tabLst>
                <a:tab pos="698500" algn="l"/>
              </a:tabLst>
            </a:pP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Fliegerarzt</a:t>
            </a:r>
            <a:r>
              <a:rPr dirty="0" sz="14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hat</a:t>
            </a:r>
            <a:r>
              <a:rPr dirty="0" sz="14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trotz</a:t>
            </a:r>
            <a:r>
              <a:rPr dirty="0" sz="14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verweisungspflichtiger</a:t>
            </a:r>
            <a:r>
              <a:rPr dirty="0" sz="14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Diagnose</a:t>
            </a:r>
            <a:r>
              <a:rPr dirty="0" sz="14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4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Book Antiqua"/>
                <a:cs typeface="Book Antiqua"/>
              </a:rPr>
              <a:t>verwiesen</a:t>
            </a:r>
            <a:endParaRPr sz="1400">
              <a:latin typeface="Book Antiqua"/>
              <a:cs typeface="Book Antiqua"/>
            </a:endParaRPr>
          </a:p>
          <a:p>
            <a:pPr lvl="1" marL="698500" indent="-228600">
              <a:lnSpc>
                <a:spcPct val="100000"/>
              </a:lnSpc>
              <a:buFont typeface="Arial"/>
              <a:buChar char="•"/>
              <a:tabLst>
                <a:tab pos="698500" algn="l"/>
              </a:tabLst>
            </a:pP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Hinweise</a:t>
            </a:r>
            <a:r>
              <a:rPr dirty="0" sz="14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von Polizei</a:t>
            </a:r>
            <a:r>
              <a:rPr dirty="0" sz="1400" spc="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14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Book Antiqua"/>
                <a:cs typeface="Book Antiqua"/>
              </a:rPr>
              <a:t>Staatsanwaltschaft</a:t>
            </a:r>
            <a:r>
              <a:rPr dirty="0" sz="14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über</a:t>
            </a:r>
            <a:r>
              <a:rPr dirty="0" sz="14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Book Antiqua"/>
                <a:cs typeface="Book Antiqua"/>
              </a:rPr>
              <a:t>Ermittlungsverfahren</a:t>
            </a:r>
            <a:r>
              <a:rPr dirty="0" sz="14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wegen z.B.</a:t>
            </a:r>
            <a:r>
              <a:rPr dirty="0" sz="14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Book Antiqua"/>
                <a:cs typeface="Book Antiqua"/>
              </a:rPr>
              <a:t>Trunkenheitsfahrt</a:t>
            </a:r>
            <a:endParaRPr sz="1400">
              <a:latin typeface="Book Antiqua"/>
              <a:cs typeface="Book Antiqua"/>
            </a:endParaRPr>
          </a:p>
          <a:p>
            <a:pPr lvl="1" marL="698500" indent="-228600">
              <a:lnSpc>
                <a:spcPct val="100000"/>
              </a:lnSpc>
              <a:buFont typeface="Arial"/>
              <a:buChar char="•"/>
              <a:tabLst>
                <a:tab pos="698500" algn="l"/>
              </a:tabLst>
            </a:pP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Hinweise</a:t>
            </a:r>
            <a:r>
              <a:rPr dirty="0" sz="14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Dritter,</a:t>
            </a:r>
            <a:r>
              <a:rPr dirty="0" sz="14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mitunter</a:t>
            </a:r>
            <a:r>
              <a:rPr dirty="0" sz="14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anonym,</a:t>
            </a:r>
            <a:r>
              <a:rPr dirty="0" sz="14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4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>
                <a:solidFill>
                  <a:srgbClr val="001F5F"/>
                </a:solidFill>
                <a:latin typeface="Book Antiqua"/>
                <a:cs typeface="Book Antiqua"/>
              </a:rPr>
              <a:t>bestehende</a:t>
            </a:r>
            <a:r>
              <a:rPr dirty="0" sz="14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Book Antiqua"/>
                <a:cs typeface="Book Antiqua"/>
              </a:rPr>
              <a:t>Erkrankung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7292" rIns="0" bIns="0" rtlCol="0" vert="horz">
            <a:spAutoFit/>
          </a:bodyPr>
          <a:lstStyle/>
          <a:p>
            <a:pPr marL="1866264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Anfechtungs-</a:t>
            </a:r>
            <a:r>
              <a:rPr dirty="0"/>
              <a:t>/Verpflichtungsklage,</a:t>
            </a:r>
            <a:r>
              <a:rPr dirty="0" spc="-35"/>
              <a:t> </a:t>
            </a:r>
            <a:r>
              <a:rPr dirty="0"/>
              <a:t>§</a:t>
            </a:r>
            <a:r>
              <a:rPr dirty="0" spc="-5"/>
              <a:t> </a:t>
            </a:r>
            <a:r>
              <a:rPr dirty="0"/>
              <a:t>42</a:t>
            </a:r>
            <a:r>
              <a:rPr dirty="0" spc="-5"/>
              <a:t> </a:t>
            </a:r>
            <a:r>
              <a:rPr dirty="0" spc="-20"/>
              <a:t>VwGO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1824228"/>
            <a:ext cx="10518647" cy="43540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6507" y="1728099"/>
            <a:ext cx="10356850" cy="64452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Kann gegen</a:t>
            </a:r>
            <a:r>
              <a:rPr dirty="0" sz="17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Widerspruchsbescheid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erhoben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endParaRPr sz="17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240665" algn="l"/>
                <a:tab pos="1063625" algn="l"/>
                <a:tab pos="1591310" algn="l"/>
                <a:tab pos="2051050" algn="l"/>
                <a:tab pos="3295015" algn="l"/>
                <a:tab pos="3773170" algn="l"/>
                <a:tab pos="6199505" algn="l"/>
                <a:tab pos="6737350" algn="l"/>
                <a:tab pos="7781290" algn="l"/>
                <a:tab pos="8420100" algn="l"/>
                <a:tab pos="9430385" algn="l"/>
                <a:tab pos="10020300" algn="l"/>
              </a:tabLst>
            </a:pP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Richtet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sich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auf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Aufhebung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Widerspruchsbescheids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Erteilung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eines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Medicals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(ggf.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	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Copyright:</a:t>
            </a:r>
            <a:r>
              <a:rPr dirty="0" spc="-25"/>
              <a:t> </a:t>
            </a:r>
            <a:r>
              <a:rPr dirty="0"/>
              <a:t>Nina</a:t>
            </a:r>
            <a:r>
              <a:rPr dirty="0" spc="-40"/>
              <a:t> </a:t>
            </a:r>
            <a:r>
              <a:rPr dirty="0"/>
              <a:t>Coppik.</a:t>
            </a:r>
            <a:r>
              <a:rPr dirty="0" spc="-30"/>
              <a:t> </a:t>
            </a:r>
            <a:r>
              <a:rPr dirty="0"/>
              <a:t>Stand:</a:t>
            </a:r>
            <a:r>
              <a:rPr dirty="0" spc="-40"/>
              <a:t> </a:t>
            </a:r>
            <a:r>
              <a:rPr dirty="0"/>
              <a:t>September</a:t>
            </a:r>
            <a:r>
              <a:rPr dirty="0" spc="-50"/>
              <a:t> </a:t>
            </a:r>
            <a:r>
              <a:rPr dirty="0" spc="-20"/>
              <a:t>2025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14126" y="2220427"/>
            <a:ext cx="10358755" cy="218440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43204">
              <a:lnSpc>
                <a:spcPct val="100000"/>
              </a:lnSpc>
              <a:spcBef>
                <a:spcPts val="480"/>
              </a:spcBef>
            </a:pP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Einschränkungen/Auflagen)</a:t>
            </a:r>
            <a:endParaRPr sz="1700">
              <a:latin typeface="Book Antiqua"/>
              <a:cs typeface="Book Antiqua"/>
            </a:endParaRPr>
          </a:p>
          <a:p>
            <a:pPr marL="243204" indent="-2286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3204" algn="l"/>
              </a:tabLst>
            </a:pP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Frist</a:t>
            </a:r>
            <a:r>
              <a:rPr dirty="0" sz="1700" spc="-1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1</a:t>
            </a:r>
            <a:r>
              <a:rPr dirty="0" sz="1700" spc="-1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Monat</a:t>
            </a:r>
            <a:r>
              <a:rPr dirty="0" sz="1700" spc="-1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ab</a:t>
            </a:r>
            <a:r>
              <a:rPr dirty="0" sz="1700" spc="-2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Zugang</a:t>
            </a:r>
            <a:r>
              <a:rPr dirty="0" sz="1700" spc="-15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b="1">
                <a:solidFill>
                  <a:srgbClr val="001F5F"/>
                </a:solidFill>
                <a:latin typeface="Book Antiqua"/>
                <a:cs typeface="Book Antiqua"/>
              </a:rPr>
              <a:t>des</a:t>
            </a:r>
            <a:r>
              <a:rPr dirty="0" sz="1700" spc="-20" b="1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 b="1">
                <a:solidFill>
                  <a:srgbClr val="001F5F"/>
                </a:solidFill>
                <a:latin typeface="Book Antiqua"/>
                <a:cs typeface="Book Antiqua"/>
              </a:rPr>
              <a:t>Widerspruchsbescheids</a:t>
            </a:r>
            <a:endParaRPr sz="1700">
              <a:latin typeface="Book Antiqua"/>
              <a:cs typeface="Book Antiqua"/>
            </a:endParaRPr>
          </a:p>
          <a:p>
            <a:pPr marL="243204" indent="-2286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3204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Zuständig: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Verwaltungsgericht Braunschweig,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2.</a:t>
            </a:r>
            <a:r>
              <a:rPr dirty="0" sz="17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Kammer</a:t>
            </a:r>
            <a:endParaRPr sz="1700">
              <a:latin typeface="Book Antiqua"/>
              <a:cs typeface="Book Antiqua"/>
            </a:endParaRPr>
          </a:p>
          <a:p>
            <a:pPr marL="242570" indent="-227965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24257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Darf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zwar,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sollte</a:t>
            </a:r>
            <a:r>
              <a:rPr dirty="0" sz="17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ohne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Rechtsanwalt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erhoben</a:t>
            </a:r>
            <a:r>
              <a:rPr dirty="0" sz="1700" spc="-5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endParaRPr sz="1700">
              <a:latin typeface="Book Antiqua"/>
              <a:cs typeface="Book Antiqua"/>
            </a:endParaRPr>
          </a:p>
          <a:p>
            <a:pPr marL="242570" indent="-2286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257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Klage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zunächst</a:t>
            </a:r>
            <a:r>
              <a:rPr dirty="0" sz="17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nur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fristwahrend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eingelegt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später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begründet</a:t>
            </a:r>
            <a:r>
              <a:rPr dirty="0" sz="1700" spc="-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werden</a:t>
            </a:r>
            <a:endParaRPr sz="1700">
              <a:latin typeface="Book Antiqua"/>
              <a:cs typeface="Book Antiqua"/>
            </a:endParaRPr>
          </a:p>
          <a:p>
            <a:pPr marL="241300" indent="-22796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Auch hier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gilt</a:t>
            </a:r>
            <a:r>
              <a:rPr dirty="0" sz="1700" spc="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Amtsermittlungsgrundsatz,</a:t>
            </a:r>
            <a:r>
              <a:rPr dirty="0" sz="1700" spc="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§</a:t>
            </a:r>
            <a:r>
              <a:rPr dirty="0" sz="1700" spc="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86</a:t>
            </a:r>
            <a:r>
              <a:rPr dirty="0" sz="1700" spc="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Verwaltungsgerichtsordnung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(VwGO)</a:t>
            </a:r>
            <a:endParaRPr sz="17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Ausgangs-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und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Widerspruchsbescheid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sowie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alle</a:t>
            </a:r>
            <a:r>
              <a:rPr dirty="0" sz="17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relevanten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Befunde</a:t>
            </a:r>
            <a:r>
              <a:rPr dirty="0" sz="1700" spc="-3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beifügen,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Akteneinsicht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beantragen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3735" y="4300757"/>
            <a:ext cx="608266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(VG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fordert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aber</a:t>
            </a:r>
            <a:r>
              <a:rPr dirty="0" sz="1700" spc="-1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ohnehin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zur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Vorlage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der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Akten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0">
                <a:solidFill>
                  <a:srgbClr val="001F5F"/>
                </a:solidFill>
                <a:latin typeface="Book Antiqua"/>
                <a:cs typeface="Book Antiqua"/>
              </a:rPr>
              <a:t>auf)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14343" y="4608705"/>
            <a:ext cx="1035685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Mit</a:t>
            </a:r>
            <a:r>
              <a:rPr dirty="0" sz="17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(mindestens)</a:t>
            </a:r>
            <a:r>
              <a:rPr dirty="0" sz="17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mehrmonatiger</a:t>
            </a:r>
            <a:r>
              <a:rPr dirty="0" sz="17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Verfahrensdauer</a:t>
            </a:r>
            <a:r>
              <a:rPr dirty="0" sz="17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ist</a:t>
            </a:r>
            <a:r>
              <a:rPr dirty="0" sz="17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zu</a:t>
            </a:r>
            <a:r>
              <a:rPr dirty="0" sz="1700" spc="7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rechnen.</a:t>
            </a:r>
            <a:r>
              <a:rPr dirty="0" sz="1700" spc="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7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hier</a:t>
            </a:r>
            <a:r>
              <a:rPr dirty="0" sz="1700" spc="6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genau</a:t>
            </a:r>
            <a:r>
              <a:rPr dirty="0" sz="1700" spc="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dokumentieren,</a:t>
            </a:r>
            <a:r>
              <a:rPr dirty="0" sz="1700" spc="7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25">
                <a:solidFill>
                  <a:srgbClr val="001F5F"/>
                </a:solidFill>
                <a:latin typeface="Book Antiqua"/>
                <a:cs typeface="Book Antiqua"/>
              </a:rPr>
              <a:t>was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42653" y="4790056"/>
            <a:ext cx="1012888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wann</a:t>
            </a:r>
            <a:r>
              <a:rPr dirty="0" sz="1700" spc="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eingereicht</a:t>
            </a:r>
            <a:r>
              <a:rPr dirty="0" sz="1700" spc="3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wurde.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LBA</a:t>
            </a:r>
            <a:r>
              <a:rPr dirty="0" sz="1700" spc="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ignoriert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nicht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selten</a:t>
            </a:r>
            <a:r>
              <a:rPr dirty="0" sz="1700" spc="40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auch</a:t>
            </a:r>
            <a:r>
              <a:rPr dirty="0" sz="1700" spc="4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Gerichtsfristen!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Ansatzpunkt</a:t>
            </a:r>
            <a:r>
              <a:rPr dirty="0" sz="1700" spc="49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für</a:t>
            </a:r>
            <a:r>
              <a:rPr dirty="0" sz="1700" spc="45">
                <a:solidFill>
                  <a:srgbClr val="001F5F"/>
                </a:solidFill>
                <a:latin typeface="Book Antiqua"/>
                <a:cs typeface="Book Antiqua"/>
              </a:rPr>
              <a:t> 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spätere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12395" y="4923146"/>
            <a:ext cx="5593715" cy="9512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480"/>
              </a:spcBef>
            </a:pP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Schadensersatzansprüche!</a:t>
            </a:r>
            <a:endParaRPr sz="1700">
              <a:latin typeface="Book Antiqua"/>
              <a:cs typeface="Book Antiqua"/>
            </a:endParaRPr>
          </a:p>
          <a:p>
            <a:pPr marL="241300" indent="-22796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Kann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(streitig)</a:t>
            </a:r>
            <a:r>
              <a:rPr dirty="0" sz="1700" spc="-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durch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Urteil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enden</a:t>
            </a:r>
            <a:r>
              <a:rPr dirty="0" sz="1700" spc="-5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oder</a:t>
            </a:r>
            <a:r>
              <a:rPr dirty="0" sz="1700" spc="-4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durch</a:t>
            </a:r>
            <a:r>
              <a:rPr dirty="0" sz="1700" spc="-4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Vergleich</a:t>
            </a:r>
            <a:endParaRPr sz="1700">
              <a:latin typeface="Book Antiqua"/>
              <a:cs typeface="Book Antiqua"/>
            </a:endParaRPr>
          </a:p>
          <a:p>
            <a:pPr marL="240665" indent="-227965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Kostenlast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bei</a:t>
            </a:r>
            <a:r>
              <a:rPr dirty="0" sz="1700" spc="-35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>
                <a:solidFill>
                  <a:srgbClr val="001F5F"/>
                </a:solidFill>
                <a:latin typeface="Book Antiqua"/>
                <a:cs typeface="Book Antiqua"/>
              </a:rPr>
              <a:t>unterlegener</a:t>
            </a:r>
            <a:r>
              <a:rPr dirty="0" sz="1700" spc="-60">
                <a:solidFill>
                  <a:srgbClr val="001F5F"/>
                </a:solidFill>
                <a:latin typeface="Book Antiqua"/>
                <a:cs typeface="Book Antiqua"/>
              </a:rPr>
              <a:t> </a:t>
            </a:r>
            <a:r>
              <a:rPr dirty="0" sz="1700" spc="-10">
                <a:solidFill>
                  <a:srgbClr val="001F5F"/>
                </a:solidFill>
                <a:latin typeface="Book Antiqua"/>
                <a:cs typeface="Book Antiqua"/>
              </a:rPr>
              <a:t>Partei</a:t>
            </a:r>
            <a:endParaRPr sz="17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Nina Coppik</dc:creator>
  <dcterms:created xsi:type="dcterms:W3CDTF">2025-09-24T15:51:54Z</dcterms:created>
  <dcterms:modified xsi:type="dcterms:W3CDTF">2025-09-24T15:51:54Z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2025-09-14T00:00:00Z</vt:filetime>
  </property>
  <property fmtid="{D5CDD505-2E9C-101B-9397-08002B2CF9AE}" pid="3" name="Creator">
    <vt:lpwstr>Acrobat PDFMaker 25 für PowerPoint</vt:lpwstr>
  </property>
  <property fmtid="{D5CDD505-2E9C-101B-9397-08002B2CF9AE}" pid="4" name="LastSaved">
    <vt:filetime>2025-09-24T00:00:00Z</vt:filetime>
  </property>
  <property fmtid="{D5CDD505-2E9C-101B-9397-08002B2CF9AE}" pid="5" name="Producer">
    <vt:lpwstr>macOS Version 15.6 (Build 24G84) Quartz PDFContext, AppendMode 1.1</vt:lpwstr>
  </property>
</Properties>
</file>